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2.xml" ContentType="application/vnd.openxmlformats-officedocument.themeOverr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85" r:id="rId3"/>
    <p:sldId id="286" r:id="rId4"/>
    <p:sldId id="287" r:id="rId5"/>
    <p:sldId id="267" r:id="rId6"/>
    <p:sldId id="263" r:id="rId7"/>
    <p:sldId id="294" r:id="rId8"/>
    <p:sldId id="295" r:id="rId9"/>
    <p:sldId id="296" r:id="rId10"/>
    <p:sldId id="297" r:id="rId11"/>
    <p:sldId id="289" r:id="rId12"/>
    <p:sldId id="290" r:id="rId13"/>
    <p:sldId id="288" r:id="rId14"/>
    <p:sldId id="298" r:id="rId15"/>
  </p:sldIdLst>
  <p:sldSz cx="12192000" cy="6858000"/>
  <p:notesSz cx="6797675" cy="99250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99653337-08DE-4521-B3CD-1918C666C449}">
          <p14:sldIdLst>
            <p14:sldId id="256"/>
          </p14:sldIdLst>
        </p14:section>
        <p14:section name="Sekcja bez tytułu" id="{07053234-3A9B-455C-9734-C94167A8C792}">
          <p14:sldIdLst>
            <p14:sldId id="285"/>
            <p14:sldId id="286"/>
            <p14:sldId id="287"/>
            <p14:sldId id="267"/>
            <p14:sldId id="263"/>
            <p14:sldId id="294"/>
            <p14:sldId id="295"/>
            <p14:sldId id="296"/>
            <p14:sldId id="297"/>
            <p14:sldId id="289"/>
            <p14:sldId id="290"/>
            <p14:sldId id="288"/>
            <p14:sldId id="29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Sawicka" initials="BS" lastIdx="1" clrIdx="0">
    <p:extLst>
      <p:ext uri="{19B8F6BF-5375-455C-9EA6-DF929625EA0E}">
        <p15:presenceInfo xmlns:p15="http://schemas.microsoft.com/office/powerpoint/2012/main" userId="ba29d209f1ad34c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84C4"/>
    <a:srgbClr val="4472C4"/>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4" autoAdjust="0"/>
    <p:restoredTop sz="94718" autoAdjust="0"/>
  </p:normalViewPr>
  <p:slideViewPr>
    <p:cSldViewPr snapToGrid="0">
      <p:cViewPr varScale="1">
        <p:scale>
          <a:sx n="68" d="100"/>
          <a:sy n="68" d="100"/>
        </p:scale>
        <p:origin x="180" y="66"/>
      </p:cViewPr>
      <p:guideLst/>
    </p:cSldViewPr>
  </p:slideViewPr>
  <p:outlineViewPr>
    <p:cViewPr>
      <p:scale>
        <a:sx n="33" d="100"/>
        <a:sy n="33" d="100"/>
      </p:scale>
      <p:origin x="0" y="-66"/>
    </p:cViewPr>
  </p:outlineViewPr>
  <p:notesTextViewPr>
    <p:cViewPr>
      <p:scale>
        <a:sx n="3" d="2"/>
        <a:sy n="3" d="2"/>
      </p:scale>
      <p:origin x="0" y="0"/>
    </p:cViewPr>
  </p:notesTextViewPr>
  <p:notesViewPr>
    <p:cSldViewPr snapToGrid="0">
      <p:cViewPr varScale="1">
        <p:scale>
          <a:sx n="80" d="100"/>
          <a:sy n="80" d="100"/>
        </p:scale>
        <p:origin x="40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8.png"/><Relationship Id="rId7" Type="http://schemas.openxmlformats.org/officeDocument/2006/relationships/image" Target="../media/image20.png"/><Relationship Id="rId12" Type="http://schemas.openxmlformats.org/officeDocument/2006/relationships/image" Target="../media/image15.sv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23.svg"/><Relationship Id="rId4" Type="http://schemas.openxmlformats.org/officeDocument/2006/relationships/image" Target="../media/image19.svg"/><Relationship Id="rId9" Type="http://schemas.openxmlformats.org/officeDocument/2006/relationships/image" Target="../media/image22.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8.png"/><Relationship Id="rId7" Type="http://schemas.openxmlformats.org/officeDocument/2006/relationships/image" Target="../media/image20.png"/><Relationship Id="rId12" Type="http://schemas.openxmlformats.org/officeDocument/2006/relationships/image" Target="../media/image15.sv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23.svg"/><Relationship Id="rId4" Type="http://schemas.openxmlformats.org/officeDocument/2006/relationships/image" Target="../media/image19.svg"/><Relationship Id="rId9" Type="http://schemas.openxmlformats.org/officeDocument/2006/relationships/image" Target="../media/image22.pn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E4CA2B-0DC1-406F-BB23-9A353B21BC2B}" type="doc">
      <dgm:prSet loTypeId="urn:microsoft.com/office/officeart/2005/8/layout/hierarchy4" loCatId="hierarchy" qsTypeId="urn:microsoft.com/office/officeart/2005/8/quickstyle/simple1" qsCatId="simple" csTypeId="urn:microsoft.com/office/officeart/2005/8/colors/accent5_2" csCatId="accent5" phldr="1"/>
      <dgm:spPr/>
      <dgm:t>
        <a:bodyPr/>
        <a:lstStyle/>
        <a:p>
          <a:endParaRPr lang="en-GB"/>
        </a:p>
      </dgm:t>
    </dgm:pt>
    <dgm:pt modelId="{FFD5EA40-E824-49AD-B0A1-34A20E01FFCA}">
      <dgm:prSet phldrT="[Text]" custT="1"/>
      <dgm:spPr/>
      <dgm:t>
        <a:bodyPr/>
        <a:lstStyle/>
        <a:p>
          <a:r>
            <a:rPr lang="en-GB" sz="2000" noProof="0" dirty="0"/>
            <a:t>Leading group work</a:t>
          </a:r>
        </a:p>
      </dgm:t>
    </dgm:pt>
    <dgm:pt modelId="{3AA84A5E-2D9C-4105-9B61-A89E3ECC161B}" type="parTrans" cxnId="{5C57611C-74A4-4685-B640-486608E499D3}">
      <dgm:prSet/>
      <dgm:spPr/>
      <dgm:t>
        <a:bodyPr/>
        <a:lstStyle/>
        <a:p>
          <a:endParaRPr lang="en-GB"/>
        </a:p>
      </dgm:t>
    </dgm:pt>
    <dgm:pt modelId="{291D00BD-B19F-4E7F-A444-1A5DF72727A8}" type="sibTrans" cxnId="{5C57611C-74A4-4685-B640-486608E499D3}">
      <dgm:prSet/>
      <dgm:spPr/>
      <dgm:t>
        <a:bodyPr/>
        <a:lstStyle/>
        <a:p>
          <a:endParaRPr lang="en-GB"/>
        </a:p>
      </dgm:t>
    </dgm:pt>
    <dgm:pt modelId="{E89CE978-09A5-460A-B508-D524E54A936C}">
      <dgm:prSet custT="1"/>
      <dgm:spPr/>
      <dgm:t>
        <a:bodyPr/>
        <a:lstStyle/>
        <a:p>
          <a:r>
            <a:rPr lang="en-GB" sz="2000" noProof="0" dirty="0"/>
            <a:t>Facilitating collaborative interaction with peers</a:t>
          </a:r>
        </a:p>
      </dgm:t>
    </dgm:pt>
    <dgm:pt modelId="{30F40F37-69F5-486C-8701-3B8D95ACFDAE}" type="parTrans" cxnId="{818E93E8-B844-4523-93C4-93956DA0263E}">
      <dgm:prSet/>
      <dgm:spPr/>
      <dgm:t>
        <a:bodyPr/>
        <a:lstStyle/>
        <a:p>
          <a:endParaRPr lang="en-GB"/>
        </a:p>
      </dgm:t>
    </dgm:pt>
    <dgm:pt modelId="{36878035-B228-4482-A652-D0276CA8F4CC}" type="sibTrans" cxnId="{818E93E8-B844-4523-93C4-93956DA0263E}">
      <dgm:prSet/>
      <dgm:spPr/>
      <dgm:t>
        <a:bodyPr/>
        <a:lstStyle/>
        <a:p>
          <a:endParaRPr lang="en-GB"/>
        </a:p>
      </dgm:t>
    </dgm:pt>
    <dgm:pt modelId="{E53C9790-7743-4959-B264-82D62A62FE39}">
      <dgm:prSet custT="1"/>
      <dgm:spPr/>
      <dgm:t>
        <a:bodyPr/>
        <a:lstStyle/>
        <a:p>
          <a:r>
            <a:rPr lang="en-GB" sz="2000" noProof="0" dirty="0"/>
            <a:t>Collaborating to construct meaning</a:t>
          </a:r>
        </a:p>
      </dgm:t>
    </dgm:pt>
    <dgm:pt modelId="{2AA5D945-DCCA-4DA6-AEB6-0EFFF713C3D9}" type="parTrans" cxnId="{7722B474-E424-483A-8BAF-ECC677CEF106}">
      <dgm:prSet/>
      <dgm:spPr/>
      <dgm:t>
        <a:bodyPr/>
        <a:lstStyle/>
        <a:p>
          <a:endParaRPr lang="en-GB"/>
        </a:p>
      </dgm:t>
    </dgm:pt>
    <dgm:pt modelId="{65546878-0075-43C7-B922-21FBF18461AF}" type="sibTrans" cxnId="{7722B474-E424-483A-8BAF-ECC677CEF106}">
      <dgm:prSet/>
      <dgm:spPr/>
      <dgm:t>
        <a:bodyPr/>
        <a:lstStyle/>
        <a:p>
          <a:endParaRPr lang="en-GB"/>
        </a:p>
      </dgm:t>
    </dgm:pt>
    <dgm:pt modelId="{34CD81CD-17C5-4504-AF8C-A3AE7AD113E1}">
      <dgm:prSet custT="1"/>
      <dgm:spPr/>
      <dgm:t>
        <a:bodyPr/>
        <a:lstStyle/>
        <a:p>
          <a:r>
            <a:rPr lang="en-GB" sz="2000" noProof="0" dirty="0"/>
            <a:t>Managing interaction</a:t>
          </a:r>
        </a:p>
      </dgm:t>
    </dgm:pt>
    <dgm:pt modelId="{9D6AD9A9-C98B-4C42-831F-E8E65DD2FD4C}" type="parTrans" cxnId="{0342CD1C-73C7-4D3B-B0D9-9BB2BA5732BE}">
      <dgm:prSet/>
      <dgm:spPr/>
      <dgm:t>
        <a:bodyPr/>
        <a:lstStyle/>
        <a:p>
          <a:endParaRPr lang="en-GB"/>
        </a:p>
      </dgm:t>
    </dgm:pt>
    <dgm:pt modelId="{DCB33BFE-AC33-4097-8FD0-C6229B99648A}" type="sibTrans" cxnId="{0342CD1C-73C7-4D3B-B0D9-9BB2BA5732BE}">
      <dgm:prSet/>
      <dgm:spPr/>
      <dgm:t>
        <a:bodyPr/>
        <a:lstStyle/>
        <a:p>
          <a:endParaRPr lang="en-GB"/>
        </a:p>
      </dgm:t>
    </dgm:pt>
    <dgm:pt modelId="{EEADD169-962A-4518-93AA-BCF83368297D}">
      <dgm:prSet custT="1"/>
      <dgm:spPr/>
      <dgm:t>
        <a:bodyPr/>
        <a:lstStyle/>
        <a:p>
          <a:r>
            <a:rPr lang="en-GB" sz="2000" noProof="0" dirty="0"/>
            <a:t>Encouraging conceptual talk</a:t>
          </a:r>
        </a:p>
      </dgm:t>
    </dgm:pt>
    <dgm:pt modelId="{B81F091A-2A89-4760-8BCA-4ADE13BFD6B6}" type="parTrans" cxnId="{3CE6B131-8A2B-47EB-9915-EB3345C8755F}">
      <dgm:prSet/>
      <dgm:spPr/>
      <dgm:t>
        <a:bodyPr/>
        <a:lstStyle/>
        <a:p>
          <a:endParaRPr lang="en-GB"/>
        </a:p>
      </dgm:t>
    </dgm:pt>
    <dgm:pt modelId="{F28978D2-03CA-448C-8977-34E2B4C2A350}" type="sibTrans" cxnId="{3CE6B131-8A2B-47EB-9915-EB3345C8755F}">
      <dgm:prSet/>
      <dgm:spPr/>
      <dgm:t>
        <a:bodyPr/>
        <a:lstStyle/>
        <a:p>
          <a:endParaRPr lang="en-GB"/>
        </a:p>
      </dgm:t>
    </dgm:pt>
    <dgm:pt modelId="{A3796035-9E92-4A3F-B735-B769288C66CA}">
      <dgm:prSet phldrT="[Text]" custT="1"/>
      <dgm:spPr/>
      <dgm:t>
        <a:bodyPr/>
        <a:lstStyle/>
        <a:p>
          <a:r>
            <a:rPr lang="en-GB" sz="2000" noProof="0" dirty="0"/>
            <a:t>Collaborating in a group</a:t>
          </a:r>
        </a:p>
      </dgm:t>
    </dgm:pt>
    <dgm:pt modelId="{CCCF99F0-BC3A-412D-8532-2162E1FFB377}" type="sibTrans" cxnId="{F64F6FC8-C14E-4C29-A86E-53AA30A397F1}">
      <dgm:prSet/>
      <dgm:spPr/>
      <dgm:t>
        <a:bodyPr/>
        <a:lstStyle/>
        <a:p>
          <a:endParaRPr lang="en-GB"/>
        </a:p>
      </dgm:t>
    </dgm:pt>
    <dgm:pt modelId="{50FD48B0-BB4C-4AA2-8B0B-EA2B34E3AB4E}" type="parTrans" cxnId="{F64F6FC8-C14E-4C29-A86E-53AA30A397F1}">
      <dgm:prSet/>
      <dgm:spPr/>
      <dgm:t>
        <a:bodyPr/>
        <a:lstStyle/>
        <a:p>
          <a:endParaRPr lang="en-GB"/>
        </a:p>
      </dgm:t>
    </dgm:pt>
    <dgm:pt modelId="{EAD7F602-AEA7-48CE-AD7A-7ECB8BA6AB88}">
      <dgm:prSet phldrT="[Text]" custT="1"/>
      <dgm:spPr/>
      <dgm:t>
        <a:bodyPr/>
        <a:lstStyle/>
        <a:p>
          <a:r>
            <a:rPr lang="en-GB" sz="2400" b="1" noProof="0" dirty="0"/>
            <a:t>Mediating concepts</a:t>
          </a:r>
        </a:p>
      </dgm:t>
    </dgm:pt>
    <dgm:pt modelId="{B9E86323-9DC8-4798-99A5-4757EBAD5A6B}" type="sibTrans" cxnId="{B6172BC8-6CCD-44F6-B4E1-BA6869B49038}">
      <dgm:prSet/>
      <dgm:spPr/>
      <dgm:t>
        <a:bodyPr/>
        <a:lstStyle/>
        <a:p>
          <a:endParaRPr lang="en-GB"/>
        </a:p>
      </dgm:t>
    </dgm:pt>
    <dgm:pt modelId="{B646D651-B142-4705-B228-F3326A8A9F41}" type="parTrans" cxnId="{B6172BC8-6CCD-44F6-B4E1-BA6869B49038}">
      <dgm:prSet/>
      <dgm:spPr/>
      <dgm:t>
        <a:bodyPr/>
        <a:lstStyle/>
        <a:p>
          <a:endParaRPr lang="en-GB"/>
        </a:p>
      </dgm:t>
    </dgm:pt>
    <dgm:pt modelId="{8DD306C5-FF2B-4ACE-B64B-9E8524536EB4}" type="pres">
      <dgm:prSet presAssocID="{BCE4CA2B-0DC1-406F-BB23-9A353B21BC2B}" presName="Name0" presStyleCnt="0">
        <dgm:presLayoutVars>
          <dgm:chPref val="1"/>
          <dgm:dir/>
          <dgm:animOne val="branch"/>
          <dgm:animLvl val="lvl"/>
          <dgm:resizeHandles/>
        </dgm:presLayoutVars>
      </dgm:prSet>
      <dgm:spPr/>
    </dgm:pt>
    <dgm:pt modelId="{5F06718F-69F1-4D4E-B0EF-8FD754C2DDE5}" type="pres">
      <dgm:prSet presAssocID="{EAD7F602-AEA7-48CE-AD7A-7ECB8BA6AB88}" presName="vertOne" presStyleCnt="0"/>
      <dgm:spPr/>
    </dgm:pt>
    <dgm:pt modelId="{B8F0F294-1523-4730-9E8C-63EF87EECEEF}" type="pres">
      <dgm:prSet presAssocID="{EAD7F602-AEA7-48CE-AD7A-7ECB8BA6AB88}" presName="txOne" presStyleLbl="node0" presStyleIdx="0" presStyleCnt="1" custScaleX="99810" custScaleY="56112">
        <dgm:presLayoutVars>
          <dgm:chPref val="3"/>
        </dgm:presLayoutVars>
      </dgm:prSet>
      <dgm:spPr/>
    </dgm:pt>
    <dgm:pt modelId="{DD4063C2-2127-4C59-9307-96493DE44326}" type="pres">
      <dgm:prSet presAssocID="{EAD7F602-AEA7-48CE-AD7A-7ECB8BA6AB88}" presName="parTransOne" presStyleCnt="0"/>
      <dgm:spPr/>
    </dgm:pt>
    <dgm:pt modelId="{36B1A4CA-3E1C-4721-82B3-E66AFB4BFEA0}" type="pres">
      <dgm:prSet presAssocID="{EAD7F602-AEA7-48CE-AD7A-7ECB8BA6AB88}" presName="horzOne" presStyleCnt="0"/>
      <dgm:spPr/>
    </dgm:pt>
    <dgm:pt modelId="{D377A38F-992B-48D6-A7B4-EEDCBAA5ABC1}" type="pres">
      <dgm:prSet presAssocID="{A3796035-9E92-4A3F-B735-B769288C66CA}" presName="vertTwo" presStyleCnt="0"/>
      <dgm:spPr/>
    </dgm:pt>
    <dgm:pt modelId="{0A48088D-2329-4AF9-8B19-7C0932F5A342}" type="pres">
      <dgm:prSet presAssocID="{A3796035-9E92-4A3F-B735-B769288C66CA}" presName="txTwo" presStyleLbl="node2" presStyleIdx="0" presStyleCnt="2" custScaleY="51799">
        <dgm:presLayoutVars>
          <dgm:chPref val="3"/>
        </dgm:presLayoutVars>
      </dgm:prSet>
      <dgm:spPr/>
    </dgm:pt>
    <dgm:pt modelId="{9FB71BBA-E382-484D-952F-25A5C8EA66AB}" type="pres">
      <dgm:prSet presAssocID="{A3796035-9E92-4A3F-B735-B769288C66CA}" presName="parTransTwo" presStyleCnt="0"/>
      <dgm:spPr/>
    </dgm:pt>
    <dgm:pt modelId="{EEB9BFCA-BA66-48A7-9160-1368EC941FBC}" type="pres">
      <dgm:prSet presAssocID="{A3796035-9E92-4A3F-B735-B769288C66CA}" presName="horzTwo" presStyleCnt="0"/>
      <dgm:spPr/>
    </dgm:pt>
    <dgm:pt modelId="{5314B9F8-7F46-47A0-9BE6-A8F71859AE9E}" type="pres">
      <dgm:prSet presAssocID="{E89CE978-09A5-460A-B508-D524E54A936C}" presName="vertThree" presStyleCnt="0"/>
      <dgm:spPr/>
    </dgm:pt>
    <dgm:pt modelId="{A973A07A-FD83-4422-9713-2DE688015156}" type="pres">
      <dgm:prSet presAssocID="{E89CE978-09A5-460A-B508-D524E54A936C}" presName="txThree" presStyleLbl="node3" presStyleIdx="0" presStyleCnt="4" custScaleY="69014">
        <dgm:presLayoutVars>
          <dgm:chPref val="3"/>
        </dgm:presLayoutVars>
      </dgm:prSet>
      <dgm:spPr/>
    </dgm:pt>
    <dgm:pt modelId="{6171D530-978A-47BF-A425-5452F17BD055}" type="pres">
      <dgm:prSet presAssocID="{E89CE978-09A5-460A-B508-D524E54A936C}" presName="horzThree" presStyleCnt="0"/>
      <dgm:spPr/>
    </dgm:pt>
    <dgm:pt modelId="{0A7DB35B-BD71-4267-9D65-6EB4585E56D8}" type="pres">
      <dgm:prSet presAssocID="{36878035-B228-4482-A652-D0276CA8F4CC}" presName="sibSpaceThree" presStyleCnt="0"/>
      <dgm:spPr/>
    </dgm:pt>
    <dgm:pt modelId="{B191D858-3B03-4470-83E3-384EC44DDBA2}" type="pres">
      <dgm:prSet presAssocID="{E53C9790-7743-4959-B264-82D62A62FE39}" presName="vertThree" presStyleCnt="0"/>
      <dgm:spPr/>
    </dgm:pt>
    <dgm:pt modelId="{AD0D5958-6503-4838-8B7E-938A881DAB75}" type="pres">
      <dgm:prSet presAssocID="{E53C9790-7743-4959-B264-82D62A62FE39}" presName="txThree" presStyleLbl="node3" presStyleIdx="1" presStyleCnt="4" custScaleY="67025">
        <dgm:presLayoutVars>
          <dgm:chPref val="3"/>
        </dgm:presLayoutVars>
      </dgm:prSet>
      <dgm:spPr/>
    </dgm:pt>
    <dgm:pt modelId="{E6AEF864-A0F1-4A62-BC37-22E302047EE6}" type="pres">
      <dgm:prSet presAssocID="{E53C9790-7743-4959-B264-82D62A62FE39}" presName="horzThree" presStyleCnt="0"/>
      <dgm:spPr/>
    </dgm:pt>
    <dgm:pt modelId="{548F5F8D-CD0A-4B28-83EC-845E2F02FAF7}" type="pres">
      <dgm:prSet presAssocID="{CCCF99F0-BC3A-412D-8532-2162E1FFB377}" presName="sibSpaceTwo" presStyleCnt="0"/>
      <dgm:spPr/>
    </dgm:pt>
    <dgm:pt modelId="{D4F71B58-0741-4320-A905-6ECF66E95DDD}" type="pres">
      <dgm:prSet presAssocID="{FFD5EA40-E824-49AD-B0A1-34A20E01FFCA}" presName="vertTwo" presStyleCnt="0"/>
      <dgm:spPr/>
    </dgm:pt>
    <dgm:pt modelId="{B16D381F-29A2-4BB1-8D07-9209BEBB1B27}" type="pres">
      <dgm:prSet presAssocID="{FFD5EA40-E824-49AD-B0A1-34A20E01FFCA}" presName="txTwo" presStyleLbl="node2" presStyleIdx="1" presStyleCnt="2" custScaleY="49931">
        <dgm:presLayoutVars>
          <dgm:chPref val="3"/>
        </dgm:presLayoutVars>
      </dgm:prSet>
      <dgm:spPr/>
    </dgm:pt>
    <dgm:pt modelId="{8C0868B3-E956-475D-BE13-767F8790767E}" type="pres">
      <dgm:prSet presAssocID="{FFD5EA40-E824-49AD-B0A1-34A20E01FFCA}" presName="parTransTwo" presStyleCnt="0"/>
      <dgm:spPr/>
    </dgm:pt>
    <dgm:pt modelId="{4BAFB1BE-23F4-43FF-A6BE-FACDABD1E184}" type="pres">
      <dgm:prSet presAssocID="{FFD5EA40-E824-49AD-B0A1-34A20E01FFCA}" presName="horzTwo" presStyleCnt="0"/>
      <dgm:spPr/>
    </dgm:pt>
    <dgm:pt modelId="{547BF015-E9D6-4BC6-B7BB-2DC878C6E796}" type="pres">
      <dgm:prSet presAssocID="{34CD81CD-17C5-4504-AF8C-A3AE7AD113E1}" presName="vertThree" presStyleCnt="0"/>
      <dgm:spPr/>
    </dgm:pt>
    <dgm:pt modelId="{5EE45C96-DA6F-4050-A56F-74A0FE198022}" type="pres">
      <dgm:prSet presAssocID="{34CD81CD-17C5-4504-AF8C-A3AE7AD113E1}" presName="txThree" presStyleLbl="node3" presStyleIdx="2" presStyleCnt="4" custScaleY="70470">
        <dgm:presLayoutVars>
          <dgm:chPref val="3"/>
        </dgm:presLayoutVars>
      </dgm:prSet>
      <dgm:spPr/>
    </dgm:pt>
    <dgm:pt modelId="{E4AA6186-2B18-40CE-93C3-B6B5C0922073}" type="pres">
      <dgm:prSet presAssocID="{34CD81CD-17C5-4504-AF8C-A3AE7AD113E1}" presName="horzThree" presStyleCnt="0"/>
      <dgm:spPr/>
    </dgm:pt>
    <dgm:pt modelId="{1900A0AA-1251-4445-A465-5E67A876BFBE}" type="pres">
      <dgm:prSet presAssocID="{DCB33BFE-AC33-4097-8FD0-C6229B99648A}" presName="sibSpaceThree" presStyleCnt="0"/>
      <dgm:spPr/>
    </dgm:pt>
    <dgm:pt modelId="{EA09F43F-3F87-47E4-921A-FE67621C2E93}" type="pres">
      <dgm:prSet presAssocID="{EEADD169-962A-4518-93AA-BCF83368297D}" presName="vertThree" presStyleCnt="0"/>
      <dgm:spPr/>
    </dgm:pt>
    <dgm:pt modelId="{0B7E904F-AD51-4377-930C-1AD985A86D3D}" type="pres">
      <dgm:prSet presAssocID="{EEADD169-962A-4518-93AA-BCF83368297D}" presName="txThree" presStyleLbl="node3" presStyleIdx="3" presStyleCnt="4" custScaleY="73276">
        <dgm:presLayoutVars>
          <dgm:chPref val="3"/>
        </dgm:presLayoutVars>
      </dgm:prSet>
      <dgm:spPr/>
    </dgm:pt>
    <dgm:pt modelId="{340B5907-B09A-46D7-AE87-EDE1B4ADCE9D}" type="pres">
      <dgm:prSet presAssocID="{EEADD169-962A-4518-93AA-BCF83368297D}" presName="horzThree" presStyleCnt="0"/>
      <dgm:spPr/>
    </dgm:pt>
  </dgm:ptLst>
  <dgm:cxnLst>
    <dgm:cxn modelId="{EE774E11-1127-4389-8EB2-45B64961975C}" type="presOf" srcId="{FFD5EA40-E824-49AD-B0A1-34A20E01FFCA}" destId="{B16D381F-29A2-4BB1-8D07-9209BEBB1B27}" srcOrd="0" destOrd="0" presId="urn:microsoft.com/office/officeart/2005/8/layout/hierarchy4"/>
    <dgm:cxn modelId="{D50D0813-B975-4E72-A27B-500F5840E1D0}" type="presOf" srcId="{EEADD169-962A-4518-93AA-BCF83368297D}" destId="{0B7E904F-AD51-4377-930C-1AD985A86D3D}" srcOrd="0" destOrd="0" presId="urn:microsoft.com/office/officeart/2005/8/layout/hierarchy4"/>
    <dgm:cxn modelId="{5C57611C-74A4-4685-B640-486608E499D3}" srcId="{EAD7F602-AEA7-48CE-AD7A-7ECB8BA6AB88}" destId="{FFD5EA40-E824-49AD-B0A1-34A20E01FFCA}" srcOrd="1" destOrd="0" parTransId="{3AA84A5E-2D9C-4105-9B61-A89E3ECC161B}" sibTransId="{291D00BD-B19F-4E7F-A444-1A5DF72727A8}"/>
    <dgm:cxn modelId="{0342CD1C-73C7-4D3B-B0D9-9BB2BA5732BE}" srcId="{FFD5EA40-E824-49AD-B0A1-34A20E01FFCA}" destId="{34CD81CD-17C5-4504-AF8C-A3AE7AD113E1}" srcOrd="0" destOrd="0" parTransId="{9D6AD9A9-C98B-4C42-831F-E8E65DD2FD4C}" sibTransId="{DCB33BFE-AC33-4097-8FD0-C6229B99648A}"/>
    <dgm:cxn modelId="{26E0202E-4524-4B50-8399-D728A265526D}" type="presOf" srcId="{A3796035-9E92-4A3F-B735-B769288C66CA}" destId="{0A48088D-2329-4AF9-8B19-7C0932F5A342}" srcOrd="0" destOrd="0" presId="urn:microsoft.com/office/officeart/2005/8/layout/hierarchy4"/>
    <dgm:cxn modelId="{3CE6B131-8A2B-47EB-9915-EB3345C8755F}" srcId="{FFD5EA40-E824-49AD-B0A1-34A20E01FFCA}" destId="{EEADD169-962A-4518-93AA-BCF83368297D}" srcOrd="1" destOrd="0" parTransId="{B81F091A-2A89-4760-8BCA-4ADE13BFD6B6}" sibTransId="{F28978D2-03CA-448C-8977-34E2B4C2A350}"/>
    <dgm:cxn modelId="{B4686550-72C4-4CDB-920B-F233F25570F7}" type="presOf" srcId="{E89CE978-09A5-460A-B508-D524E54A936C}" destId="{A973A07A-FD83-4422-9713-2DE688015156}" srcOrd="0" destOrd="0" presId="urn:microsoft.com/office/officeart/2005/8/layout/hierarchy4"/>
    <dgm:cxn modelId="{7722B474-E424-483A-8BAF-ECC677CEF106}" srcId="{A3796035-9E92-4A3F-B735-B769288C66CA}" destId="{E53C9790-7743-4959-B264-82D62A62FE39}" srcOrd="1" destOrd="0" parTransId="{2AA5D945-DCCA-4DA6-AEB6-0EFFF713C3D9}" sibTransId="{65546878-0075-43C7-B922-21FBF18461AF}"/>
    <dgm:cxn modelId="{21E4F655-06C8-4B0D-9BA2-8534CC6D2B36}" type="presOf" srcId="{34CD81CD-17C5-4504-AF8C-A3AE7AD113E1}" destId="{5EE45C96-DA6F-4050-A56F-74A0FE198022}" srcOrd="0" destOrd="0" presId="urn:microsoft.com/office/officeart/2005/8/layout/hierarchy4"/>
    <dgm:cxn modelId="{7CF4A690-C6D3-4F58-93CC-CBC4135B885B}" type="presOf" srcId="{EAD7F602-AEA7-48CE-AD7A-7ECB8BA6AB88}" destId="{B8F0F294-1523-4730-9E8C-63EF87EECEEF}" srcOrd="0" destOrd="0" presId="urn:microsoft.com/office/officeart/2005/8/layout/hierarchy4"/>
    <dgm:cxn modelId="{B6172BC8-6CCD-44F6-B4E1-BA6869B49038}" srcId="{BCE4CA2B-0DC1-406F-BB23-9A353B21BC2B}" destId="{EAD7F602-AEA7-48CE-AD7A-7ECB8BA6AB88}" srcOrd="0" destOrd="0" parTransId="{B646D651-B142-4705-B228-F3326A8A9F41}" sibTransId="{B9E86323-9DC8-4798-99A5-4757EBAD5A6B}"/>
    <dgm:cxn modelId="{F64F6FC8-C14E-4C29-A86E-53AA30A397F1}" srcId="{EAD7F602-AEA7-48CE-AD7A-7ECB8BA6AB88}" destId="{A3796035-9E92-4A3F-B735-B769288C66CA}" srcOrd="0" destOrd="0" parTransId="{50FD48B0-BB4C-4AA2-8B0B-EA2B34E3AB4E}" sibTransId="{CCCF99F0-BC3A-412D-8532-2162E1FFB377}"/>
    <dgm:cxn modelId="{818E93E8-B844-4523-93C4-93956DA0263E}" srcId="{A3796035-9E92-4A3F-B735-B769288C66CA}" destId="{E89CE978-09A5-460A-B508-D524E54A936C}" srcOrd="0" destOrd="0" parTransId="{30F40F37-69F5-486C-8701-3B8D95ACFDAE}" sibTransId="{36878035-B228-4482-A652-D0276CA8F4CC}"/>
    <dgm:cxn modelId="{175D19EC-A583-4958-9DAB-2E0E9F245465}" type="presOf" srcId="{BCE4CA2B-0DC1-406F-BB23-9A353B21BC2B}" destId="{8DD306C5-FF2B-4ACE-B64B-9E8524536EB4}" srcOrd="0" destOrd="0" presId="urn:microsoft.com/office/officeart/2005/8/layout/hierarchy4"/>
    <dgm:cxn modelId="{C8843CF6-10D7-414B-98E0-D740B14E1BC9}" type="presOf" srcId="{E53C9790-7743-4959-B264-82D62A62FE39}" destId="{AD0D5958-6503-4838-8B7E-938A881DAB75}" srcOrd="0" destOrd="0" presId="urn:microsoft.com/office/officeart/2005/8/layout/hierarchy4"/>
    <dgm:cxn modelId="{35665F2A-AFE7-4B78-91F1-9940A8FFE5C0}" type="presParOf" srcId="{8DD306C5-FF2B-4ACE-B64B-9E8524536EB4}" destId="{5F06718F-69F1-4D4E-B0EF-8FD754C2DDE5}" srcOrd="0" destOrd="0" presId="urn:microsoft.com/office/officeart/2005/8/layout/hierarchy4"/>
    <dgm:cxn modelId="{7D085ABC-3CB6-4C09-BE37-2E8A037B121A}" type="presParOf" srcId="{5F06718F-69F1-4D4E-B0EF-8FD754C2DDE5}" destId="{B8F0F294-1523-4730-9E8C-63EF87EECEEF}" srcOrd="0" destOrd="0" presId="urn:microsoft.com/office/officeart/2005/8/layout/hierarchy4"/>
    <dgm:cxn modelId="{742C9294-A912-46E1-B346-5769756A7739}" type="presParOf" srcId="{5F06718F-69F1-4D4E-B0EF-8FD754C2DDE5}" destId="{DD4063C2-2127-4C59-9307-96493DE44326}" srcOrd="1" destOrd="0" presId="urn:microsoft.com/office/officeart/2005/8/layout/hierarchy4"/>
    <dgm:cxn modelId="{FF363748-4F4D-4C63-B6D3-64C1AEEC7BB6}" type="presParOf" srcId="{5F06718F-69F1-4D4E-B0EF-8FD754C2DDE5}" destId="{36B1A4CA-3E1C-4721-82B3-E66AFB4BFEA0}" srcOrd="2" destOrd="0" presId="urn:microsoft.com/office/officeart/2005/8/layout/hierarchy4"/>
    <dgm:cxn modelId="{5B4D6876-8704-4F48-9942-0A85FB1C4E6A}" type="presParOf" srcId="{36B1A4CA-3E1C-4721-82B3-E66AFB4BFEA0}" destId="{D377A38F-992B-48D6-A7B4-EEDCBAA5ABC1}" srcOrd="0" destOrd="0" presId="urn:microsoft.com/office/officeart/2005/8/layout/hierarchy4"/>
    <dgm:cxn modelId="{47BDC6E3-E8E0-49A1-A0B1-903C46618C52}" type="presParOf" srcId="{D377A38F-992B-48D6-A7B4-EEDCBAA5ABC1}" destId="{0A48088D-2329-4AF9-8B19-7C0932F5A342}" srcOrd="0" destOrd="0" presId="urn:microsoft.com/office/officeart/2005/8/layout/hierarchy4"/>
    <dgm:cxn modelId="{29F7D87E-2DF6-4EB2-A264-FCD488E1702B}" type="presParOf" srcId="{D377A38F-992B-48D6-A7B4-EEDCBAA5ABC1}" destId="{9FB71BBA-E382-484D-952F-25A5C8EA66AB}" srcOrd="1" destOrd="0" presId="urn:microsoft.com/office/officeart/2005/8/layout/hierarchy4"/>
    <dgm:cxn modelId="{8DB4167B-0620-45F7-8F3A-4F3D28F778EB}" type="presParOf" srcId="{D377A38F-992B-48D6-A7B4-EEDCBAA5ABC1}" destId="{EEB9BFCA-BA66-48A7-9160-1368EC941FBC}" srcOrd="2" destOrd="0" presId="urn:microsoft.com/office/officeart/2005/8/layout/hierarchy4"/>
    <dgm:cxn modelId="{2FF5B5ED-719F-4939-9F6E-0DE2B0F108CC}" type="presParOf" srcId="{EEB9BFCA-BA66-48A7-9160-1368EC941FBC}" destId="{5314B9F8-7F46-47A0-9BE6-A8F71859AE9E}" srcOrd="0" destOrd="0" presId="urn:microsoft.com/office/officeart/2005/8/layout/hierarchy4"/>
    <dgm:cxn modelId="{13218A56-E4B0-48E7-8065-B05FE34ABDEB}" type="presParOf" srcId="{5314B9F8-7F46-47A0-9BE6-A8F71859AE9E}" destId="{A973A07A-FD83-4422-9713-2DE688015156}" srcOrd="0" destOrd="0" presId="urn:microsoft.com/office/officeart/2005/8/layout/hierarchy4"/>
    <dgm:cxn modelId="{0EA47184-B204-4FE8-A325-18C5D18614B0}" type="presParOf" srcId="{5314B9F8-7F46-47A0-9BE6-A8F71859AE9E}" destId="{6171D530-978A-47BF-A425-5452F17BD055}" srcOrd="1" destOrd="0" presId="urn:microsoft.com/office/officeart/2005/8/layout/hierarchy4"/>
    <dgm:cxn modelId="{BE5AF864-35D2-4C48-961D-649DDD0B348F}" type="presParOf" srcId="{EEB9BFCA-BA66-48A7-9160-1368EC941FBC}" destId="{0A7DB35B-BD71-4267-9D65-6EB4585E56D8}" srcOrd="1" destOrd="0" presId="urn:microsoft.com/office/officeart/2005/8/layout/hierarchy4"/>
    <dgm:cxn modelId="{A5156D7C-4473-4BE5-A7B2-DA13EB12E482}" type="presParOf" srcId="{EEB9BFCA-BA66-48A7-9160-1368EC941FBC}" destId="{B191D858-3B03-4470-83E3-384EC44DDBA2}" srcOrd="2" destOrd="0" presId="urn:microsoft.com/office/officeart/2005/8/layout/hierarchy4"/>
    <dgm:cxn modelId="{146147CD-DF14-41BA-8B3C-5D60AECB291B}" type="presParOf" srcId="{B191D858-3B03-4470-83E3-384EC44DDBA2}" destId="{AD0D5958-6503-4838-8B7E-938A881DAB75}" srcOrd="0" destOrd="0" presId="urn:microsoft.com/office/officeart/2005/8/layout/hierarchy4"/>
    <dgm:cxn modelId="{8A66EE30-5AF8-4D61-B38D-38D915843E57}" type="presParOf" srcId="{B191D858-3B03-4470-83E3-384EC44DDBA2}" destId="{E6AEF864-A0F1-4A62-BC37-22E302047EE6}" srcOrd="1" destOrd="0" presId="urn:microsoft.com/office/officeart/2005/8/layout/hierarchy4"/>
    <dgm:cxn modelId="{90D667B3-3EE5-490D-B08D-A4AF182A2113}" type="presParOf" srcId="{36B1A4CA-3E1C-4721-82B3-E66AFB4BFEA0}" destId="{548F5F8D-CD0A-4B28-83EC-845E2F02FAF7}" srcOrd="1" destOrd="0" presId="urn:microsoft.com/office/officeart/2005/8/layout/hierarchy4"/>
    <dgm:cxn modelId="{7C16AFEE-F849-4445-AFB9-8FB395CD1961}" type="presParOf" srcId="{36B1A4CA-3E1C-4721-82B3-E66AFB4BFEA0}" destId="{D4F71B58-0741-4320-A905-6ECF66E95DDD}" srcOrd="2" destOrd="0" presId="urn:microsoft.com/office/officeart/2005/8/layout/hierarchy4"/>
    <dgm:cxn modelId="{9264C5C6-7E7C-489F-BBD4-3B20A0572542}" type="presParOf" srcId="{D4F71B58-0741-4320-A905-6ECF66E95DDD}" destId="{B16D381F-29A2-4BB1-8D07-9209BEBB1B27}" srcOrd="0" destOrd="0" presId="urn:microsoft.com/office/officeart/2005/8/layout/hierarchy4"/>
    <dgm:cxn modelId="{E1CCE29F-F0A3-4DA2-B730-DAEF76D8E92A}" type="presParOf" srcId="{D4F71B58-0741-4320-A905-6ECF66E95DDD}" destId="{8C0868B3-E956-475D-BE13-767F8790767E}" srcOrd="1" destOrd="0" presId="urn:microsoft.com/office/officeart/2005/8/layout/hierarchy4"/>
    <dgm:cxn modelId="{FCD03401-08BC-4D47-8780-6B1DFD68E5B4}" type="presParOf" srcId="{D4F71B58-0741-4320-A905-6ECF66E95DDD}" destId="{4BAFB1BE-23F4-43FF-A6BE-FACDABD1E184}" srcOrd="2" destOrd="0" presId="urn:microsoft.com/office/officeart/2005/8/layout/hierarchy4"/>
    <dgm:cxn modelId="{575E88DD-F68B-4FD0-89CA-8502561831B8}" type="presParOf" srcId="{4BAFB1BE-23F4-43FF-A6BE-FACDABD1E184}" destId="{547BF015-E9D6-4BC6-B7BB-2DC878C6E796}" srcOrd="0" destOrd="0" presId="urn:microsoft.com/office/officeart/2005/8/layout/hierarchy4"/>
    <dgm:cxn modelId="{8ECA16CC-5397-4944-8F4A-0059B47087E9}" type="presParOf" srcId="{547BF015-E9D6-4BC6-B7BB-2DC878C6E796}" destId="{5EE45C96-DA6F-4050-A56F-74A0FE198022}" srcOrd="0" destOrd="0" presId="urn:microsoft.com/office/officeart/2005/8/layout/hierarchy4"/>
    <dgm:cxn modelId="{88EAA184-B509-4184-9044-251C1858651D}" type="presParOf" srcId="{547BF015-E9D6-4BC6-B7BB-2DC878C6E796}" destId="{E4AA6186-2B18-40CE-93C3-B6B5C0922073}" srcOrd="1" destOrd="0" presId="urn:microsoft.com/office/officeart/2005/8/layout/hierarchy4"/>
    <dgm:cxn modelId="{43B37767-4481-4884-A6E1-6B80C9A2B7F2}" type="presParOf" srcId="{4BAFB1BE-23F4-43FF-A6BE-FACDABD1E184}" destId="{1900A0AA-1251-4445-A465-5E67A876BFBE}" srcOrd="1" destOrd="0" presId="urn:microsoft.com/office/officeart/2005/8/layout/hierarchy4"/>
    <dgm:cxn modelId="{1A5D401B-7D7B-47FD-A37B-75F3DC30351F}" type="presParOf" srcId="{4BAFB1BE-23F4-43FF-A6BE-FACDABD1E184}" destId="{EA09F43F-3F87-47E4-921A-FE67621C2E93}" srcOrd="2" destOrd="0" presId="urn:microsoft.com/office/officeart/2005/8/layout/hierarchy4"/>
    <dgm:cxn modelId="{FDAD9685-EF1A-4C24-A9FE-AD6511B68B4C}" type="presParOf" srcId="{EA09F43F-3F87-47E4-921A-FE67621C2E93}" destId="{0B7E904F-AD51-4377-930C-1AD985A86D3D}" srcOrd="0" destOrd="0" presId="urn:microsoft.com/office/officeart/2005/8/layout/hierarchy4"/>
    <dgm:cxn modelId="{78183578-5718-401E-A1ED-4121A48BE3E0}" type="presParOf" srcId="{EA09F43F-3F87-47E4-921A-FE67621C2E93}" destId="{340B5907-B09A-46D7-AE87-EDE1B4ADCE9D}" srcOrd="1" destOrd="0" presId="urn:microsoft.com/office/officeart/2005/8/layout/hierarchy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BF9C8D-809A-40DE-A2C8-4ED03D7DC3D0}" type="doc">
      <dgm:prSet loTypeId="urn:microsoft.com/office/officeart/2018/2/layout/Icon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F9A9B0C-7C19-4D3E-8BF5-7B55A5E2A050}">
      <dgm:prSet/>
      <dgm:spPr/>
      <dgm:t>
        <a:bodyPr/>
        <a:lstStyle/>
        <a:p>
          <a:pPr>
            <a:lnSpc>
              <a:spcPct val="100000"/>
            </a:lnSpc>
          </a:pPr>
          <a:r>
            <a:rPr lang="pl-PL" dirty="0"/>
            <a:t>1. </a:t>
          </a:r>
          <a:r>
            <a:rPr lang="en-GB" dirty="0"/>
            <a:t>Can, based on people’s reactions, adjust the way they formulate questions and/or intervene in a group interaction.</a:t>
          </a:r>
          <a:endParaRPr lang="en-US" dirty="0"/>
        </a:p>
      </dgm:t>
    </dgm:pt>
    <dgm:pt modelId="{8E4479F6-CA05-4961-A689-9A640CBDD770}" type="parTrans" cxnId="{1DE2B1F0-12DA-4FA5-B08F-296F4A076088}">
      <dgm:prSet/>
      <dgm:spPr/>
      <dgm:t>
        <a:bodyPr/>
        <a:lstStyle/>
        <a:p>
          <a:endParaRPr lang="en-US"/>
        </a:p>
      </dgm:t>
    </dgm:pt>
    <dgm:pt modelId="{B03DDF04-9069-4B1F-88E3-9F2ABA25756F}" type="sibTrans" cxnId="{1DE2B1F0-12DA-4FA5-B08F-296F4A076088}">
      <dgm:prSet/>
      <dgm:spPr/>
      <dgm:t>
        <a:bodyPr/>
        <a:lstStyle/>
        <a:p>
          <a:endParaRPr lang="en-US"/>
        </a:p>
      </dgm:t>
    </dgm:pt>
    <dgm:pt modelId="{C9D46087-6B13-4728-85BC-576612584203}">
      <dgm:prSet/>
      <dgm:spPr/>
      <dgm:t>
        <a:bodyPr/>
        <a:lstStyle/>
        <a:p>
          <a:pPr>
            <a:lnSpc>
              <a:spcPct val="100000"/>
            </a:lnSpc>
          </a:pPr>
          <a:r>
            <a:rPr lang="pl-PL" dirty="0"/>
            <a:t>2. </a:t>
          </a:r>
          <a:r>
            <a:rPr lang="en-GB" dirty="0"/>
            <a:t>Can act as rapporteur in a group discussion, noting ideas and decisions, discussing these with the group and later giving a summary of the group’s view(s) in a plenary.</a:t>
          </a:r>
          <a:endParaRPr lang="en-US" dirty="0"/>
        </a:p>
      </dgm:t>
    </dgm:pt>
    <dgm:pt modelId="{825526AD-03D7-4FB8-BEB7-BB9EEBB6906C}" type="parTrans" cxnId="{B3474D74-6E12-475F-A509-146A1CED0A55}">
      <dgm:prSet/>
      <dgm:spPr/>
      <dgm:t>
        <a:bodyPr/>
        <a:lstStyle/>
        <a:p>
          <a:endParaRPr lang="en-US"/>
        </a:p>
      </dgm:t>
    </dgm:pt>
    <dgm:pt modelId="{4E76464F-967F-4BEC-B66B-29969B2730CB}" type="sibTrans" cxnId="{B3474D74-6E12-475F-A509-146A1CED0A55}">
      <dgm:prSet/>
      <dgm:spPr/>
      <dgm:t>
        <a:bodyPr/>
        <a:lstStyle/>
        <a:p>
          <a:endParaRPr lang="en-US"/>
        </a:p>
      </dgm:t>
    </dgm:pt>
    <dgm:pt modelId="{8163FD90-0DB8-45DD-91AC-B0783A2AFF2E}">
      <dgm:prSet/>
      <dgm:spPr/>
      <dgm:t>
        <a:bodyPr/>
        <a:lstStyle/>
        <a:p>
          <a:pPr>
            <a:lnSpc>
              <a:spcPct val="100000"/>
            </a:lnSpc>
          </a:pPr>
          <a:r>
            <a:rPr lang="pl-PL" dirty="0"/>
            <a:t>3. </a:t>
          </a:r>
          <a:r>
            <a:rPr lang="en-GB" dirty="0"/>
            <a:t>Can ask questions to stimulate discussion on how to organise collaborative work.</a:t>
          </a:r>
          <a:endParaRPr lang="en-US" dirty="0"/>
        </a:p>
      </dgm:t>
    </dgm:pt>
    <dgm:pt modelId="{BBFBB90B-80AC-425A-B341-43210EEA4F91}" type="parTrans" cxnId="{E8DCF45C-E654-42FB-BE87-311CB6CFD01E}">
      <dgm:prSet/>
      <dgm:spPr/>
      <dgm:t>
        <a:bodyPr/>
        <a:lstStyle/>
        <a:p>
          <a:endParaRPr lang="en-US"/>
        </a:p>
      </dgm:t>
    </dgm:pt>
    <dgm:pt modelId="{223F27F5-81E6-4BFC-8047-2CDB5FD69FBD}" type="sibTrans" cxnId="{E8DCF45C-E654-42FB-BE87-311CB6CFD01E}">
      <dgm:prSet/>
      <dgm:spPr/>
      <dgm:t>
        <a:bodyPr/>
        <a:lstStyle/>
        <a:p>
          <a:endParaRPr lang="en-US"/>
        </a:p>
      </dgm:t>
    </dgm:pt>
    <dgm:pt modelId="{7E04592E-2527-4377-A58A-7EA5D9D71EA8}">
      <dgm:prSet/>
      <dgm:spPr/>
      <dgm:t>
        <a:bodyPr/>
        <a:lstStyle/>
        <a:p>
          <a:pPr>
            <a:lnSpc>
              <a:spcPct val="100000"/>
            </a:lnSpc>
          </a:pPr>
          <a:r>
            <a:rPr lang="pl-PL" dirty="0"/>
            <a:t>4. </a:t>
          </a:r>
          <a:r>
            <a:rPr lang="en-GB" dirty="0"/>
            <a:t>Can help define goals for teamwork and compare options for how to achieve them.</a:t>
          </a:r>
          <a:endParaRPr lang="en-US" dirty="0"/>
        </a:p>
      </dgm:t>
    </dgm:pt>
    <dgm:pt modelId="{316FFD5F-D444-4BF3-84FA-DBE9BC7D4D5F}" type="parTrans" cxnId="{F9A6A068-4E85-4423-A16C-D4A72AB15963}">
      <dgm:prSet/>
      <dgm:spPr/>
      <dgm:t>
        <a:bodyPr/>
        <a:lstStyle/>
        <a:p>
          <a:endParaRPr lang="en-US"/>
        </a:p>
      </dgm:t>
    </dgm:pt>
    <dgm:pt modelId="{F6DDD327-2BC6-4C63-8AC1-73FB4FEBE765}" type="sibTrans" cxnId="{F9A6A068-4E85-4423-A16C-D4A72AB15963}">
      <dgm:prSet/>
      <dgm:spPr/>
      <dgm:t>
        <a:bodyPr/>
        <a:lstStyle/>
        <a:p>
          <a:endParaRPr lang="en-US"/>
        </a:p>
      </dgm:t>
    </dgm:pt>
    <dgm:pt modelId="{389C2B9D-54D7-4A5D-9AAA-B59F494AAF41}">
      <dgm:prSet/>
      <dgm:spPr/>
      <dgm:t>
        <a:bodyPr/>
        <a:lstStyle/>
        <a:p>
          <a:pPr>
            <a:lnSpc>
              <a:spcPct val="100000"/>
            </a:lnSpc>
          </a:pPr>
          <a:r>
            <a:rPr lang="pl-PL" dirty="0"/>
            <a:t>5. </a:t>
          </a:r>
          <a:r>
            <a:rPr lang="en-GB" dirty="0"/>
            <a:t>Can refocus a discussion by suggesting what to consider next, and how to proceed.</a:t>
          </a:r>
          <a:endParaRPr lang="en-US" dirty="0"/>
        </a:p>
      </dgm:t>
    </dgm:pt>
    <dgm:pt modelId="{8EFD3A72-8F18-40ED-92A0-258B7484F83A}" type="parTrans" cxnId="{13F939E1-1496-44D8-AB02-C7C42CE7C72E}">
      <dgm:prSet/>
      <dgm:spPr/>
      <dgm:t>
        <a:bodyPr/>
        <a:lstStyle/>
        <a:p>
          <a:endParaRPr lang="en-US"/>
        </a:p>
      </dgm:t>
    </dgm:pt>
    <dgm:pt modelId="{6E5240D7-F88C-454C-8703-DB369378E231}" type="sibTrans" cxnId="{13F939E1-1496-44D8-AB02-C7C42CE7C72E}">
      <dgm:prSet/>
      <dgm:spPr/>
      <dgm:t>
        <a:bodyPr/>
        <a:lstStyle/>
        <a:p>
          <a:endParaRPr lang="en-US"/>
        </a:p>
      </dgm:t>
    </dgm:pt>
    <dgm:pt modelId="{91FF150C-31E6-4C52-AFEB-2CAA6E378A48}" type="pres">
      <dgm:prSet presAssocID="{23BF9C8D-809A-40DE-A2C8-4ED03D7DC3D0}" presName="root" presStyleCnt="0">
        <dgm:presLayoutVars>
          <dgm:dir/>
          <dgm:resizeHandles val="exact"/>
        </dgm:presLayoutVars>
      </dgm:prSet>
      <dgm:spPr/>
    </dgm:pt>
    <dgm:pt modelId="{3AE27E6F-3C54-45E0-8DD6-66042962CBEC}" type="pres">
      <dgm:prSet presAssocID="{1F9A9B0C-7C19-4D3E-8BF5-7B55A5E2A050}" presName="compNode" presStyleCnt="0"/>
      <dgm:spPr/>
    </dgm:pt>
    <dgm:pt modelId="{4186D689-C08B-4DB0-81D1-CDEC4A785B79}" type="pres">
      <dgm:prSet presAssocID="{1F9A9B0C-7C19-4D3E-8BF5-7B55A5E2A05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kument"/>
        </a:ext>
      </dgm:extLst>
    </dgm:pt>
    <dgm:pt modelId="{95F966F5-FF91-4DF4-8AFB-5607790EDB38}" type="pres">
      <dgm:prSet presAssocID="{1F9A9B0C-7C19-4D3E-8BF5-7B55A5E2A050}" presName="spaceRect" presStyleCnt="0"/>
      <dgm:spPr/>
    </dgm:pt>
    <dgm:pt modelId="{51F40239-943D-420A-BCB7-8B7A1222CC80}" type="pres">
      <dgm:prSet presAssocID="{1F9A9B0C-7C19-4D3E-8BF5-7B55A5E2A050}" presName="textRect" presStyleLbl="revTx" presStyleIdx="0" presStyleCnt="5">
        <dgm:presLayoutVars>
          <dgm:chMax val="1"/>
          <dgm:chPref val="1"/>
        </dgm:presLayoutVars>
      </dgm:prSet>
      <dgm:spPr/>
    </dgm:pt>
    <dgm:pt modelId="{E59347EA-1B64-4DCC-BD69-2437F1E8FF02}" type="pres">
      <dgm:prSet presAssocID="{B03DDF04-9069-4B1F-88E3-9F2ABA25756F}" presName="sibTrans" presStyleCnt="0"/>
      <dgm:spPr/>
    </dgm:pt>
    <dgm:pt modelId="{5B12EDDA-79F1-4FC7-A299-0297980DC922}" type="pres">
      <dgm:prSet presAssocID="{C9D46087-6B13-4728-85BC-576612584203}" presName="compNode" presStyleCnt="0"/>
      <dgm:spPr/>
    </dgm:pt>
    <dgm:pt modelId="{A8EF1103-2948-4AEF-A8DB-3706B454141F}" type="pres">
      <dgm:prSet presAssocID="{C9D46087-6B13-4728-85BC-576612584203}"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ard Room"/>
        </a:ext>
      </dgm:extLst>
    </dgm:pt>
    <dgm:pt modelId="{315856CE-ADCF-4830-986E-556D78F638C6}" type="pres">
      <dgm:prSet presAssocID="{C9D46087-6B13-4728-85BC-576612584203}" presName="spaceRect" presStyleCnt="0"/>
      <dgm:spPr/>
    </dgm:pt>
    <dgm:pt modelId="{61A2D416-7333-4CE3-98E6-7667A068B420}" type="pres">
      <dgm:prSet presAssocID="{C9D46087-6B13-4728-85BC-576612584203}" presName="textRect" presStyleLbl="revTx" presStyleIdx="1" presStyleCnt="5">
        <dgm:presLayoutVars>
          <dgm:chMax val="1"/>
          <dgm:chPref val="1"/>
        </dgm:presLayoutVars>
      </dgm:prSet>
      <dgm:spPr/>
    </dgm:pt>
    <dgm:pt modelId="{354F7FB4-31D0-49D3-B846-60C05616C81F}" type="pres">
      <dgm:prSet presAssocID="{4E76464F-967F-4BEC-B66B-29969B2730CB}" presName="sibTrans" presStyleCnt="0"/>
      <dgm:spPr/>
    </dgm:pt>
    <dgm:pt modelId="{99C83BB1-F80A-4B53-A7F4-05050D417BB1}" type="pres">
      <dgm:prSet presAssocID="{8163FD90-0DB8-45DD-91AC-B0783A2AFF2E}" presName="compNode" presStyleCnt="0"/>
      <dgm:spPr/>
    </dgm:pt>
    <dgm:pt modelId="{F7B87370-37B5-4E39-A423-73C5C0457601}" type="pres">
      <dgm:prSet presAssocID="{8163FD90-0DB8-45DD-91AC-B0783A2AFF2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potkanie"/>
        </a:ext>
      </dgm:extLst>
    </dgm:pt>
    <dgm:pt modelId="{226308EE-4CCC-4838-AA91-75305A88B287}" type="pres">
      <dgm:prSet presAssocID="{8163FD90-0DB8-45DD-91AC-B0783A2AFF2E}" presName="spaceRect" presStyleCnt="0"/>
      <dgm:spPr/>
    </dgm:pt>
    <dgm:pt modelId="{CCA56DF3-33BF-4FCA-ABCF-0F95B62FF683}" type="pres">
      <dgm:prSet presAssocID="{8163FD90-0DB8-45DD-91AC-B0783A2AFF2E}" presName="textRect" presStyleLbl="revTx" presStyleIdx="2" presStyleCnt="5">
        <dgm:presLayoutVars>
          <dgm:chMax val="1"/>
          <dgm:chPref val="1"/>
        </dgm:presLayoutVars>
      </dgm:prSet>
      <dgm:spPr/>
    </dgm:pt>
    <dgm:pt modelId="{01659777-EF16-4BB3-B690-76B77F8EE2C9}" type="pres">
      <dgm:prSet presAssocID="{223F27F5-81E6-4BFC-8047-2CDB5FD69FBD}" presName="sibTrans" presStyleCnt="0"/>
      <dgm:spPr/>
    </dgm:pt>
    <dgm:pt modelId="{DCDADD40-9B9C-4815-9765-48C2AF5026C3}" type="pres">
      <dgm:prSet presAssocID="{7E04592E-2527-4377-A58A-7EA5D9D71EA8}" presName="compNode" presStyleCnt="0"/>
      <dgm:spPr/>
    </dgm:pt>
    <dgm:pt modelId="{0480014F-9ADF-472C-9653-B3F8BE6ED75C}" type="pres">
      <dgm:prSet presAssocID="{7E04592E-2527-4377-A58A-7EA5D9D71EA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Przepływ pracy"/>
        </a:ext>
      </dgm:extLst>
    </dgm:pt>
    <dgm:pt modelId="{9CA27350-C46A-40B2-B74D-5B81A58B262A}" type="pres">
      <dgm:prSet presAssocID="{7E04592E-2527-4377-A58A-7EA5D9D71EA8}" presName="spaceRect" presStyleCnt="0"/>
      <dgm:spPr/>
    </dgm:pt>
    <dgm:pt modelId="{1FC6CE36-6C7E-4BBF-95C0-57C3E037162C}" type="pres">
      <dgm:prSet presAssocID="{7E04592E-2527-4377-A58A-7EA5D9D71EA8}" presName="textRect" presStyleLbl="revTx" presStyleIdx="3" presStyleCnt="5">
        <dgm:presLayoutVars>
          <dgm:chMax val="1"/>
          <dgm:chPref val="1"/>
        </dgm:presLayoutVars>
      </dgm:prSet>
      <dgm:spPr/>
    </dgm:pt>
    <dgm:pt modelId="{74928D48-9636-48AA-9331-75EB08E95E5A}" type="pres">
      <dgm:prSet presAssocID="{F6DDD327-2BC6-4C63-8AC1-73FB4FEBE765}" presName="sibTrans" presStyleCnt="0"/>
      <dgm:spPr/>
    </dgm:pt>
    <dgm:pt modelId="{A4FB7FEA-2411-46BD-B57D-A0C87D1CE404}" type="pres">
      <dgm:prSet presAssocID="{389C2B9D-54D7-4A5D-9AAA-B59F494AAF41}" presName="compNode" presStyleCnt="0"/>
      <dgm:spPr/>
    </dgm:pt>
    <dgm:pt modelId="{7B9CC4BF-0634-4F11-8902-76C1F4E79FB5}" type="pres">
      <dgm:prSet presAssocID="{389C2B9D-54D7-4A5D-9AAA-B59F494AAF41}"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Sędzia"/>
        </a:ext>
      </dgm:extLst>
    </dgm:pt>
    <dgm:pt modelId="{D7D31B2A-CE19-43B2-925F-E6C3D7D69271}" type="pres">
      <dgm:prSet presAssocID="{389C2B9D-54D7-4A5D-9AAA-B59F494AAF41}" presName="spaceRect" presStyleCnt="0"/>
      <dgm:spPr/>
    </dgm:pt>
    <dgm:pt modelId="{CB80D2FD-097B-436D-8F73-011D1AFFA1FE}" type="pres">
      <dgm:prSet presAssocID="{389C2B9D-54D7-4A5D-9AAA-B59F494AAF41}" presName="textRect" presStyleLbl="revTx" presStyleIdx="4" presStyleCnt="5">
        <dgm:presLayoutVars>
          <dgm:chMax val="1"/>
          <dgm:chPref val="1"/>
        </dgm:presLayoutVars>
      </dgm:prSet>
      <dgm:spPr/>
    </dgm:pt>
  </dgm:ptLst>
  <dgm:cxnLst>
    <dgm:cxn modelId="{EA855200-30FD-4CB2-A7E7-2A21B35A1CC5}" type="presOf" srcId="{8163FD90-0DB8-45DD-91AC-B0783A2AFF2E}" destId="{CCA56DF3-33BF-4FCA-ABCF-0F95B62FF683}" srcOrd="0" destOrd="0" presId="urn:microsoft.com/office/officeart/2018/2/layout/IconLabelList"/>
    <dgm:cxn modelId="{501EF500-8350-4624-9104-45A719B880CC}" type="presOf" srcId="{1F9A9B0C-7C19-4D3E-8BF5-7B55A5E2A050}" destId="{51F40239-943D-420A-BCB7-8B7A1222CC80}" srcOrd="0" destOrd="0" presId="urn:microsoft.com/office/officeart/2018/2/layout/IconLabelList"/>
    <dgm:cxn modelId="{37738F5B-89B5-47FB-9B1D-8340B8CC0635}" type="presOf" srcId="{C9D46087-6B13-4728-85BC-576612584203}" destId="{61A2D416-7333-4CE3-98E6-7667A068B420}" srcOrd="0" destOrd="0" presId="urn:microsoft.com/office/officeart/2018/2/layout/IconLabelList"/>
    <dgm:cxn modelId="{E8DCF45C-E654-42FB-BE87-311CB6CFD01E}" srcId="{23BF9C8D-809A-40DE-A2C8-4ED03D7DC3D0}" destId="{8163FD90-0DB8-45DD-91AC-B0783A2AFF2E}" srcOrd="2" destOrd="0" parTransId="{BBFBB90B-80AC-425A-B341-43210EEA4F91}" sibTransId="{223F27F5-81E6-4BFC-8047-2CDB5FD69FBD}"/>
    <dgm:cxn modelId="{F9A6A068-4E85-4423-A16C-D4A72AB15963}" srcId="{23BF9C8D-809A-40DE-A2C8-4ED03D7DC3D0}" destId="{7E04592E-2527-4377-A58A-7EA5D9D71EA8}" srcOrd="3" destOrd="0" parTransId="{316FFD5F-D444-4BF3-84FA-DBE9BC7D4D5F}" sibTransId="{F6DDD327-2BC6-4C63-8AC1-73FB4FEBE765}"/>
    <dgm:cxn modelId="{7758C36F-BEB9-4B3E-BE69-5D07024D9162}" type="presOf" srcId="{23BF9C8D-809A-40DE-A2C8-4ED03D7DC3D0}" destId="{91FF150C-31E6-4C52-AFEB-2CAA6E378A48}" srcOrd="0" destOrd="0" presId="urn:microsoft.com/office/officeart/2018/2/layout/IconLabelList"/>
    <dgm:cxn modelId="{B3474D74-6E12-475F-A509-146A1CED0A55}" srcId="{23BF9C8D-809A-40DE-A2C8-4ED03D7DC3D0}" destId="{C9D46087-6B13-4728-85BC-576612584203}" srcOrd="1" destOrd="0" parTransId="{825526AD-03D7-4FB8-BEB7-BB9EEBB6906C}" sibTransId="{4E76464F-967F-4BEC-B66B-29969B2730CB}"/>
    <dgm:cxn modelId="{DB004E58-23F6-4131-8F49-01DC2FBB46D2}" type="presOf" srcId="{389C2B9D-54D7-4A5D-9AAA-B59F494AAF41}" destId="{CB80D2FD-097B-436D-8F73-011D1AFFA1FE}" srcOrd="0" destOrd="0" presId="urn:microsoft.com/office/officeart/2018/2/layout/IconLabelList"/>
    <dgm:cxn modelId="{1CDF12A3-A920-4B0E-AD36-3782CC2ABF5A}" type="presOf" srcId="{7E04592E-2527-4377-A58A-7EA5D9D71EA8}" destId="{1FC6CE36-6C7E-4BBF-95C0-57C3E037162C}" srcOrd="0" destOrd="0" presId="urn:microsoft.com/office/officeart/2018/2/layout/IconLabelList"/>
    <dgm:cxn modelId="{13F939E1-1496-44D8-AB02-C7C42CE7C72E}" srcId="{23BF9C8D-809A-40DE-A2C8-4ED03D7DC3D0}" destId="{389C2B9D-54D7-4A5D-9AAA-B59F494AAF41}" srcOrd="4" destOrd="0" parTransId="{8EFD3A72-8F18-40ED-92A0-258B7484F83A}" sibTransId="{6E5240D7-F88C-454C-8703-DB369378E231}"/>
    <dgm:cxn modelId="{1DE2B1F0-12DA-4FA5-B08F-296F4A076088}" srcId="{23BF9C8D-809A-40DE-A2C8-4ED03D7DC3D0}" destId="{1F9A9B0C-7C19-4D3E-8BF5-7B55A5E2A050}" srcOrd="0" destOrd="0" parTransId="{8E4479F6-CA05-4961-A689-9A640CBDD770}" sibTransId="{B03DDF04-9069-4B1F-88E3-9F2ABA25756F}"/>
    <dgm:cxn modelId="{24171AA3-9029-4997-80FC-F79EF47D8840}" type="presParOf" srcId="{91FF150C-31E6-4C52-AFEB-2CAA6E378A48}" destId="{3AE27E6F-3C54-45E0-8DD6-66042962CBEC}" srcOrd="0" destOrd="0" presId="urn:microsoft.com/office/officeart/2018/2/layout/IconLabelList"/>
    <dgm:cxn modelId="{01D95C45-556E-4DD1-89E3-E364E8467BF3}" type="presParOf" srcId="{3AE27E6F-3C54-45E0-8DD6-66042962CBEC}" destId="{4186D689-C08B-4DB0-81D1-CDEC4A785B79}" srcOrd="0" destOrd="0" presId="urn:microsoft.com/office/officeart/2018/2/layout/IconLabelList"/>
    <dgm:cxn modelId="{3E6C439B-B50F-49F1-96DB-3EB47E161807}" type="presParOf" srcId="{3AE27E6F-3C54-45E0-8DD6-66042962CBEC}" destId="{95F966F5-FF91-4DF4-8AFB-5607790EDB38}" srcOrd="1" destOrd="0" presId="urn:microsoft.com/office/officeart/2018/2/layout/IconLabelList"/>
    <dgm:cxn modelId="{26B307CB-6DC1-44D3-9E0E-1C438F050A96}" type="presParOf" srcId="{3AE27E6F-3C54-45E0-8DD6-66042962CBEC}" destId="{51F40239-943D-420A-BCB7-8B7A1222CC80}" srcOrd="2" destOrd="0" presId="urn:microsoft.com/office/officeart/2018/2/layout/IconLabelList"/>
    <dgm:cxn modelId="{B0A5521C-D815-459A-8DA4-08EBA5084773}" type="presParOf" srcId="{91FF150C-31E6-4C52-AFEB-2CAA6E378A48}" destId="{E59347EA-1B64-4DCC-BD69-2437F1E8FF02}" srcOrd="1" destOrd="0" presId="urn:microsoft.com/office/officeart/2018/2/layout/IconLabelList"/>
    <dgm:cxn modelId="{521C8827-05DE-4B5A-A0DF-87973F5BFB1C}" type="presParOf" srcId="{91FF150C-31E6-4C52-AFEB-2CAA6E378A48}" destId="{5B12EDDA-79F1-4FC7-A299-0297980DC922}" srcOrd="2" destOrd="0" presId="urn:microsoft.com/office/officeart/2018/2/layout/IconLabelList"/>
    <dgm:cxn modelId="{E997C119-752F-40EE-B71D-420A0801AFB9}" type="presParOf" srcId="{5B12EDDA-79F1-4FC7-A299-0297980DC922}" destId="{A8EF1103-2948-4AEF-A8DB-3706B454141F}" srcOrd="0" destOrd="0" presId="urn:microsoft.com/office/officeart/2018/2/layout/IconLabelList"/>
    <dgm:cxn modelId="{278F3DA3-E965-4C29-A758-33FEF1EDC9D5}" type="presParOf" srcId="{5B12EDDA-79F1-4FC7-A299-0297980DC922}" destId="{315856CE-ADCF-4830-986E-556D78F638C6}" srcOrd="1" destOrd="0" presId="urn:microsoft.com/office/officeart/2018/2/layout/IconLabelList"/>
    <dgm:cxn modelId="{7FB68F67-B8E1-45CA-927B-011D8C904F70}" type="presParOf" srcId="{5B12EDDA-79F1-4FC7-A299-0297980DC922}" destId="{61A2D416-7333-4CE3-98E6-7667A068B420}" srcOrd="2" destOrd="0" presId="urn:microsoft.com/office/officeart/2018/2/layout/IconLabelList"/>
    <dgm:cxn modelId="{A32F4F41-A861-4381-A7A7-63CDED5D7F4C}" type="presParOf" srcId="{91FF150C-31E6-4C52-AFEB-2CAA6E378A48}" destId="{354F7FB4-31D0-49D3-B846-60C05616C81F}" srcOrd="3" destOrd="0" presId="urn:microsoft.com/office/officeart/2018/2/layout/IconLabelList"/>
    <dgm:cxn modelId="{89A7FF2A-B25F-4FB1-940B-B73C4F1E4308}" type="presParOf" srcId="{91FF150C-31E6-4C52-AFEB-2CAA6E378A48}" destId="{99C83BB1-F80A-4B53-A7F4-05050D417BB1}" srcOrd="4" destOrd="0" presId="urn:microsoft.com/office/officeart/2018/2/layout/IconLabelList"/>
    <dgm:cxn modelId="{D118C28D-FBF5-49CD-BFEB-EA4C0EE21C6E}" type="presParOf" srcId="{99C83BB1-F80A-4B53-A7F4-05050D417BB1}" destId="{F7B87370-37B5-4E39-A423-73C5C0457601}" srcOrd="0" destOrd="0" presId="urn:microsoft.com/office/officeart/2018/2/layout/IconLabelList"/>
    <dgm:cxn modelId="{C4C2F381-21B8-4A36-814F-1E0D4C3F7726}" type="presParOf" srcId="{99C83BB1-F80A-4B53-A7F4-05050D417BB1}" destId="{226308EE-4CCC-4838-AA91-75305A88B287}" srcOrd="1" destOrd="0" presId="urn:microsoft.com/office/officeart/2018/2/layout/IconLabelList"/>
    <dgm:cxn modelId="{DDE413F8-C253-4B4B-A470-DCE427D86812}" type="presParOf" srcId="{99C83BB1-F80A-4B53-A7F4-05050D417BB1}" destId="{CCA56DF3-33BF-4FCA-ABCF-0F95B62FF683}" srcOrd="2" destOrd="0" presId="urn:microsoft.com/office/officeart/2018/2/layout/IconLabelList"/>
    <dgm:cxn modelId="{CF76344F-8360-4660-A087-17E05AB903AB}" type="presParOf" srcId="{91FF150C-31E6-4C52-AFEB-2CAA6E378A48}" destId="{01659777-EF16-4BB3-B690-76B77F8EE2C9}" srcOrd="5" destOrd="0" presId="urn:microsoft.com/office/officeart/2018/2/layout/IconLabelList"/>
    <dgm:cxn modelId="{2946B0C9-1D53-4024-A6FE-52A542036874}" type="presParOf" srcId="{91FF150C-31E6-4C52-AFEB-2CAA6E378A48}" destId="{DCDADD40-9B9C-4815-9765-48C2AF5026C3}" srcOrd="6" destOrd="0" presId="urn:microsoft.com/office/officeart/2018/2/layout/IconLabelList"/>
    <dgm:cxn modelId="{90934E3A-A24E-493E-9B4D-67B1BFEB6F80}" type="presParOf" srcId="{DCDADD40-9B9C-4815-9765-48C2AF5026C3}" destId="{0480014F-9ADF-472C-9653-B3F8BE6ED75C}" srcOrd="0" destOrd="0" presId="urn:microsoft.com/office/officeart/2018/2/layout/IconLabelList"/>
    <dgm:cxn modelId="{A95DAB6A-5198-48D8-A936-28447D16CF70}" type="presParOf" srcId="{DCDADD40-9B9C-4815-9765-48C2AF5026C3}" destId="{9CA27350-C46A-40B2-B74D-5B81A58B262A}" srcOrd="1" destOrd="0" presId="urn:microsoft.com/office/officeart/2018/2/layout/IconLabelList"/>
    <dgm:cxn modelId="{D8F15A3B-1283-4A96-8E2B-CF16C6B9B4DD}" type="presParOf" srcId="{DCDADD40-9B9C-4815-9765-48C2AF5026C3}" destId="{1FC6CE36-6C7E-4BBF-95C0-57C3E037162C}" srcOrd="2" destOrd="0" presId="urn:microsoft.com/office/officeart/2018/2/layout/IconLabelList"/>
    <dgm:cxn modelId="{1AFE74B5-67E2-412C-947A-4E19FC1EEA1E}" type="presParOf" srcId="{91FF150C-31E6-4C52-AFEB-2CAA6E378A48}" destId="{74928D48-9636-48AA-9331-75EB08E95E5A}" srcOrd="7" destOrd="0" presId="urn:microsoft.com/office/officeart/2018/2/layout/IconLabelList"/>
    <dgm:cxn modelId="{51B7D701-DF05-4704-A6F8-85F3B1FED6E8}" type="presParOf" srcId="{91FF150C-31E6-4C52-AFEB-2CAA6E378A48}" destId="{A4FB7FEA-2411-46BD-B57D-A0C87D1CE404}" srcOrd="8" destOrd="0" presId="urn:microsoft.com/office/officeart/2018/2/layout/IconLabelList"/>
    <dgm:cxn modelId="{560149D3-F8B1-42FC-BD21-2C71A6FF1BB4}" type="presParOf" srcId="{A4FB7FEA-2411-46BD-B57D-A0C87D1CE404}" destId="{7B9CC4BF-0634-4F11-8902-76C1F4E79FB5}" srcOrd="0" destOrd="0" presId="urn:microsoft.com/office/officeart/2018/2/layout/IconLabelList"/>
    <dgm:cxn modelId="{2C76C306-E29F-4D5C-936A-89CC668FD51D}" type="presParOf" srcId="{A4FB7FEA-2411-46BD-B57D-A0C87D1CE404}" destId="{D7D31B2A-CE19-43B2-925F-E6C3D7D69271}" srcOrd="1" destOrd="0" presId="urn:microsoft.com/office/officeart/2018/2/layout/IconLabelList"/>
    <dgm:cxn modelId="{73925F13-1656-490B-89A4-EA2A1A587D11}" type="presParOf" srcId="{A4FB7FEA-2411-46BD-B57D-A0C87D1CE404}" destId="{CB80D2FD-097B-436D-8F73-011D1AFFA1FE}"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60BB93-CF39-4227-8792-E2B66CCB3D31}"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CA55EFE-3C3B-4333-90E6-74721796E896}">
      <dgm:prSet/>
      <dgm:spPr/>
      <dgm:t>
        <a:bodyPr/>
        <a:lstStyle/>
        <a:p>
          <a:pPr>
            <a:lnSpc>
              <a:spcPct val="100000"/>
            </a:lnSpc>
          </a:pPr>
          <a:r>
            <a:rPr lang="pl-PL" dirty="0"/>
            <a:t>1. </a:t>
          </a:r>
          <a:r>
            <a:rPr lang="en-GB" dirty="0"/>
            <a:t>Can highlight the main issue that needs to be resolved in a complex task and the important aspects that need to be taken into account.</a:t>
          </a:r>
          <a:endParaRPr lang="en-US" dirty="0"/>
        </a:p>
      </dgm:t>
    </dgm:pt>
    <dgm:pt modelId="{BEE45FAB-F17C-4183-A9C0-E2F40AA967D9}" type="parTrans" cxnId="{8A1CF79F-B416-45A5-8A7A-798F7EB24F68}">
      <dgm:prSet/>
      <dgm:spPr/>
      <dgm:t>
        <a:bodyPr/>
        <a:lstStyle/>
        <a:p>
          <a:endParaRPr lang="en-US"/>
        </a:p>
      </dgm:t>
    </dgm:pt>
    <dgm:pt modelId="{FE829046-3B81-47D7-B49C-A61FF6ECB479}" type="sibTrans" cxnId="{8A1CF79F-B416-45A5-8A7A-798F7EB24F68}">
      <dgm:prSet/>
      <dgm:spPr/>
      <dgm:t>
        <a:bodyPr/>
        <a:lstStyle/>
        <a:p>
          <a:pPr>
            <a:lnSpc>
              <a:spcPct val="100000"/>
            </a:lnSpc>
          </a:pPr>
          <a:endParaRPr lang="en-US"/>
        </a:p>
      </dgm:t>
    </dgm:pt>
    <dgm:pt modelId="{781F5658-4F06-402D-A602-0E16BB1B21CC}">
      <dgm:prSet/>
      <dgm:spPr/>
      <dgm:t>
        <a:bodyPr/>
        <a:lstStyle/>
        <a:p>
          <a:pPr>
            <a:lnSpc>
              <a:spcPct val="100000"/>
            </a:lnSpc>
          </a:pPr>
          <a:r>
            <a:rPr lang="pl-PL" dirty="0"/>
            <a:t>2. </a:t>
          </a:r>
          <a:r>
            <a:rPr lang="en-GB" dirty="0"/>
            <a:t>Can contribute to collaborative decision making and problem solving, expressing and co-developing ideas, explaining details and making suggestions for future action.</a:t>
          </a:r>
          <a:endParaRPr lang="en-US" dirty="0"/>
        </a:p>
      </dgm:t>
    </dgm:pt>
    <dgm:pt modelId="{0365DF32-622E-4932-8A02-5EBA842454ED}" type="parTrans" cxnId="{5CED902A-6FD8-4F33-B920-59421B86E8B3}">
      <dgm:prSet/>
      <dgm:spPr/>
      <dgm:t>
        <a:bodyPr/>
        <a:lstStyle/>
        <a:p>
          <a:endParaRPr lang="en-US"/>
        </a:p>
      </dgm:t>
    </dgm:pt>
    <dgm:pt modelId="{09159D36-4F55-45FD-822E-15C0513091C0}" type="sibTrans" cxnId="{5CED902A-6FD8-4F33-B920-59421B86E8B3}">
      <dgm:prSet/>
      <dgm:spPr/>
      <dgm:t>
        <a:bodyPr/>
        <a:lstStyle/>
        <a:p>
          <a:pPr>
            <a:lnSpc>
              <a:spcPct val="100000"/>
            </a:lnSpc>
          </a:pPr>
          <a:endParaRPr lang="en-US"/>
        </a:p>
      </dgm:t>
    </dgm:pt>
    <dgm:pt modelId="{DF349109-36BE-47FA-9C48-4643A17330FE}">
      <dgm:prSet/>
      <dgm:spPr/>
      <dgm:t>
        <a:bodyPr/>
        <a:lstStyle/>
        <a:p>
          <a:pPr>
            <a:lnSpc>
              <a:spcPct val="100000"/>
            </a:lnSpc>
          </a:pPr>
          <a:r>
            <a:rPr lang="pl-PL" dirty="0"/>
            <a:t>3. </a:t>
          </a:r>
          <a:r>
            <a:rPr lang="en-GB" dirty="0"/>
            <a:t>Can help organise the discussion in a group by reporting what others have said, summarising, elaborating and weighing up different points of view.</a:t>
          </a:r>
          <a:endParaRPr lang="en-US" dirty="0"/>
        </a:p>
      </dgm:t>
    </dgm:pt>
    <dgm:pt modelId="{CFC78E69-1DD0-492E-B1B4-D736C2F7370C}" type="parTrans" cxnId="{85335F70-A573-43A2-953B-9D9FC14D8BA4}">
      <dgm:prSet/>
      <dgm:spPr/>
      <dgm:t>
        <a:bodyPr/>
        <a:lstStyle/>
        <a:p>
          <a:endParaRPr lang="en-US"/>
        </a:p>
      </dgm:t>
    </dgm:pt>
    <dgm:pt modelId="{C0943BF4-8E7D-40AD-9B07-E3D540406BBF}" type="sibTrans" cxnId="{85335F70-A573-43A2-953B-9D9FC14D8BA4}">
      <dgm:prSet/>
      <dgm:spPr/>
      <dgm:t>
        <a:bodyPr/>
        <a:lstStyle/>
        <a:p>
          <a:pPr>
            <a:lnSpc>
              <a:spcPct val="100000"/>
            </a:lnSpc>
          </a:pPr>
          <a:endParaRPr lang="en-US"/>
        </a:p>
      </dgm:t>
    </dgm:pt>
    <dgm:pt modelId="{9ECA16EA-0D89-40C3-AF7F-13512A595548}">
      <dgm:prSet/>
      <dgm:spPr/>
      <dgm:t>
        <a:bodyPr/>
        <a:lstStyle/>
        <a:p>
          <a:pPr>
            <a:lnSpc>
              <a:spcPct val="100000"/>
            </a:lnSpc>
          </a:pPr>
          <a:r>
            <a:rPr lang="pl-PL" dirty="0"/>
            <a:t>4. </a:t>
          </a:r>
          <a:r>
            <a:rPr lang="en-GB" dirty="0"/>
            <a:t>Can further develop other people’s ideas and opinions.</a:t>
          </a:r>
          <a:endParaRPr lang="en-US" dirty="0"/>
        </a:p>
      </dgm:t>
    </dgm:pt>
    <dgm:pt modelId="{C9D9B48C-0853-40E3-875E-DE68556480C0}" type="parTrans" cxnId="{4DAB3739-57E1-4916-B14D-169429DF06A6}">
      <dgm:prSet/>
      <dgm:spPr/>
      <dgm:t>
        <a:bodyPr/>
        <a:lstStyle/>
        <a:p>
          <a:endParaRPr lang="en-US"/>
        </a:p>
      </dgm:t>
    </dgm:pt>
    <dgm:pt modelId="{166062E8-158D-4469-A2A7-01CDBAB996AB}" type="sibTrans" cxnId="{4DAB3739-57E1-4916-B14D-169429DF06A6}">
      <dgm:prSet/>
      <dgm:spPr/>
      <dgm:t>
        <a:bodyPr/>
        <a:lstStyle/>
        <a:p>
          <a:pPr>
            <a:lnSpc>
              <a:spcPct val="100000"/>
            </a:lnSpc>
          </a:pPr>
          <a:endParaRPr lang="en-US"/>
        </a:p>
      </dgm:t>
    </dgm:pt>
    <dgm:pt modelId="{D0198EA0-C13A-49E8-9F39-8E03A92663F1}">
      <dgm:prSet/>
      <dgm:spPr/>
      <dgm:t>
        <a:bodyPr/>
        <a:lstStyle/>
        <a:p>
          <a:pPr>
            <a:lnSpc>
              <a:spcPct val="100000"/>
            </a:lnSpc>
          </a:pPr>
          <a:r>
            <a:rPr lang="pl-PL" dirty="0"/>
            <a:t>5. </a:t>
          </a:r>
          <a:r>
            <a:rPr lang="en-GB" dirty="0"/>
            <a:t>Can present their ideas in a group and pose questions that invite reactions from other group members’ perspectives.</a:t>
          </a:r>
          <a:endParaRPr lang="en-US" dirty="0"/>
        </a:p>
      </dgm:t>
    </dgm:pt>
    <dgm:pt modelId="{1182B6AC-E3EC-486C-A537-B095893027C6}" type="parTrans" cxnId="{3E9FC544-5D10-44A4-B5AF-8935DE4122C6}">
      <dgm:prSet/>
      <dgm:spPr/>
      <dgm:t>
        <a:bodyPr/>
        <a:lstStyle/>
        <a:p>
          <a:endParaRPr lang="en-US"/>
        </a:p>
      </dgm:t>
    </dgm:pt>
    <dgm:pt modelId="{F61FCEFB-58EC-4A6A-BE1C-5022312E0584}" type="sibTrans" cxnId="{3E9FC544-5D10-44A4-B5AF-8935DE4122C6}">
      <dgm:prSet/>
      <dgm:spPr/>
      <dgm:t>
        <a:bodyPr/>
        <a:lstStyle/>
        <a:p>
          <a:pPr>
            <a:lnSpc>
              <a:spcPct val="100000"/>
            </a:lnSpc>
          </a:pPr>
          <a:endParaRPr lang="en-US"/>
        </a:p>
      </dgm:t>
    </dgm:pt>
    <dgm:pt modelId="{EE52B1C5-386B-408C-BA14-C1AFE20A9563}">
      <dgm:prSet/>
      <dgm:spPr/>
      <dgm:t>
        <a:bodyPr/>
        <a:lstStyle/>
        <a:p>
          <a:pPr>
            <a:lnSpc>
              <a:spcPct val="100000"/>
            </a:lnSpc>
          </a:pPr>
          <a:r>
            <a:rPr lang="pl-PL" dirty="0"/>
            <a:t>6. </a:t>
          </a:r>
          <a:r>
            <a:rPr lang="en-GB" dirty="0"/>
            <a:t>Can consider two different sides of an issue, giving arguments for and against, and propose a solution or compromise.</a:t>
          </a:r>
          <a:endParaRPr lang="en-US" dirty="0"/>
        </a:p>
      </dgm:t>
    </dgm:pt>
    <dgm:pt modelId="{81917C07-28A0-42CE-B477-EE17B5D8EE2B}" type="parTrans" cxnId="{51BB4A90-B0E0-4968-B73A-3ED56E666A56}">
      <dgm:prSet/>
      <dgm:spPr/>
      <dgm:t>
        <a:bodyPr/>
        <a:lstStyle/>
        <a:p>
          <a:endParaRPr lang="en-US"/>
        </a:p>
      </dgm:t>
    </dgm:pt>
    <dgm:pt modelId="{1DB23940-AAC4-4F46-935B-5D34B9EA4CA2}" type="sibTrans" cxnId="{51BB4A90-B0E0-4968-B73A-3ED56E666A56}">
      <dgm:prSet/>
      <dgm:spPr/>
      <dgm:t>
        <a:bodyPr/>
        <a:lstStyle/>
        <a:p>
          <a:endParaRPr lang="en-US"/>
        </a:p>
      </dgm:t>
    </dgm:pt>
    <dgm:pt modelId="{177AC692-5F76-495D-8AF4-13F1D582D283}" type="pres">
      <dgm:prSet presAssocID="{2160BB93-CF39-4227-8792-E2B66CCB3D31}" presName="root" presStyleCnt="0">
        <dgm:presLayoutVars>
          <dgm:dir/>
          <dgm:resizeHandles val="exact"/>
        </dgm:presLayoutVars>
      </dgm:prSet>
      <dgm:spPr/>
    </dgm:pt>
    <dgm:pt modelId="{10813BB7-97E6-4C43-AB02-56F731E58BB0}" type="pres">
      <dgm:prSet presAssocID="{2160BB93-CF39-4227-8792-E2B66CCB3D31}" presName="container" presStyleCnt="0">
        <dgm:presLayoutVars>
          <dgm:dir/>
          <dgm:resizeHandles val="exact"/>
        </dgm:presLayoutVars>
      </dgm:prSet>
      <dgm:spPr/>
    </dgm:pt>
    <dgm:pt modelId="{094BFFC9-7F8E-4095-AB8E-F81EBCDE2566}" type="pres">
      <dgm:prSet presAssocID="{8CA55EFE-3C3B-4333-90E6-74721796E896}" presName="compNode" presStyleCnt="0"/>
      <dgm:spPr/>
    </dgm:pt>
    <dgm:pt modelId="{E9CBBBCE-452E-4E7A-B2DB-E27820FE991A}" type="pres">
      <dgm:prSet presAssocID="{8CA55EFE-3C3B-4333-90E6-74721796E896}" presName="iconBgRect" presStyleLbl="bgShp" presStyleIdx="0" presStyleCnt="6"/>
      <dgm:spPr/>
    </dgm:pt>
    <dgm:pt modelId="{9127BB00-28E3-44C8-B03A-DCD647F0EE2C}" type="pres">
      <dgm:prSet presAssocID="{8CA55EFE-3C3B-4333-90E6-74721796E89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resentation with Checklist"/>
        </a:ext>
      </dgm:extLst>
    </dgm:pt>
    <dgm:pt modelId="{7C32DBFE-740C-4551-8F41-4F1BBC3BAC1E}" type="pres">
      <dgm:prSet presAssocID="{8CA55EFE-3C3B-4333-90E6-74721796E896}" presName="spaceRect" presStyleCnt="0"/>
      <dgm:spPr/>
    </dgm:pt>
    <dgm:pt modelId="{EA4FDA37-9635-40C0-A268-D75E014234A4}" type="pres">
      <dgm:prSet presAssocID="{8CA55EFE-3C3B-4333-90E6-74721796E896}" presName="textRect" presStyleLbl="revTx" presStyleIdx="0" presStyleCnt="6">
        <dgm:presLayoutVars>
          <dgm:chMax val="1"/>
          <dgm:chPref val="1"/>
        </dgm:presLayoutVars>
      </dgm:prSet>
      <dgm:spPr/>
    </dgm:pt>
    <dgm:pt modelId="{024CE9B0-F591-40FE-82EE-FFD4FEFCB6CC}" type="pres">
      <dgm:prSet presAssocID="{FE829046-3B81-47D7-B49C-A61FF6ECB479}" presName="sibTrans" presStyleLbl="sibTrans2D1" presStyleIdx="0" presStyleCnt="0"/>
      <dgm:spPr/>
    </dgm:pt>
    <dgm:pt modelId="{6B5A5FF4-932B-4E1B-B1D7-CE2FFA6143C7}" type="pres">
      <dgm:prSet presAssocID="{781F5658-4F06-402D-A602-0E16BB1B21CC}" presName="compNode" presStyleCnt="0"/>
      <dgm:spPr/>
    </dgm:pt>
    <dgm:pt modelId="{0A5342B7-FA1F-407A-818D-FE4CA24747BC}" type="pres">
      <dgm:prSet presAssocID="{781F5658-4F06-402D-A602-0E16BB1B21CC}" presName="iconBgRect" presStyleLbl="bgShp" presStyleIdx="1" presStyleCnt="6"/>
      <dgm:spPr/>
    </dgm:pt>
    <dgm:pt modelId="{767FC4FA-3127-4F63-81B1-8B8B3CE82EAF}" type="pres">
      <dgm:prSet presAssocID="{781F5658-4F06-402D-A602-0E16BB1B21CC}"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Brainstorm"/>
        </a:ext>
      </dgm:extLst>
    </dgm:pt>
    <dgm:pt modelId="{78A6A549-F053-49E6-86DE-E7E53E39E8AE}" type="pres">
      <dgm:prSet presAssocID="{781F5658-4F06-402D-A602-0E16BB1B21CC}" presName="spaceRect" presStyleCnt="0"/>
      <dgm:spPr/>
    </dgm:pt>
    <dgm:pt modelId="{590E9191-2139-4E9C-B0F0-6725BD54C6C5}" type="pres">
      <dgm:prSet presAssocID="{781F5658-4F06-402D-A602-0E16BB1B21CC}" presName="textRect" presStyleLbl="revTx" presStyleIdx="1" presStyleCnt="6">
        <dgm:presLayoutVars>
          <dgm:chMax val="1"/>
          <dgm:chPref val="1"/>
        </dgm:presLayoutVars>
      </dgm:prSet>
      <dgm:spPr/>
    </dgm:pt>
    <dgm:pt modelId="{85406C20-7F33-4641-A7BB-EBD7A52EDA25}" type="pres">
      <dgm:prSet presAssocID="{09159D36-4F55-45FD-822E-15C0513091C0}" presName="sibTrans" presStyleLbl="sibTrans2D1" presStyleIdx="0" presStyleCnt="0"/>
      <dgm:spPr/>
    </dgm:pt>
    <dgm:pt modelId="{E868DC0E-ECBD-4D55-9463-420551D28949}" type="pres">
      <dgm:prSet presAssocID="{DF349109-36BE-47FA-9C48-4643A17330FE}" presName="compNode" presStyleCnt="0"/>
      <dgm:spPr/>
    </dgm:pt>
    <dgm:pt modelId="{B34B2EFB-B090-4115-A601-1E9A0E4673E6}" type="pres">
      <dgm:prSet presAssocID="{DF349109-36BE-47FA-9C48-4643A17330FE}" presName="iconBgRect" presStyleLbl="bgShp" presStyleIdx="2" presStyleCnt="6"/>
      <dgm:spPr/>
    </dgm:pt>
    <dgm:pt modelId="{7A50F118-F5EC-43E8-80EA-4C32B8468E86}" type="pres">
      <dgm:prSet presAssocID="{DF349109-36BE-47FA-9C48-4643A17330F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oard Room"/>
        </a:ext>
      </dgm:extLst>
    </dgm:pt>
    <dgm:pt modelId="{2E95865C-7BC0-4DDA-ABF6-8765280F3FB0}" type="pres">
      <dgm:prSet presAssocID="{DF349109-36BE-47FA-9C48-4643A17330FE}" presName="spaceRect" presStyleCnt="0"/>
      <dgm:spPr/>
    </dgm:pt>
    <dgm:pt modelId="{C42F1C22-E5CC-47FC-A78B-C3DAACD00702}" type="pres">
      <dgm:prSet presAssocID="{DF349109-36BE-47FA-9C48-4643A17330FE}" presName="textRect" presStyleLbl="revTx" presStyleIdx="2" presStyleCnt="6" custScaleY="118620">
        <dgm:presLayoutVars>
          <dgm:chMax val="1"/>
          <dgm:chPref val="1"/>
        </dgm:presLayoutVars>
      </dgm:prSet>
      <dgm:spPr/>
    </dgm:pt>
    <dgm:pt modelId="{B0ECA69F-C9A4-4115-8434-0D97BAC8A73E}" type="pres">
      <dgm:prSet presAssocID="{C0943BF4-8E7D-40AD-9B07-E3D540406BBF}" presName="sibTrans" presStyleLbl="sibTrans2D1" presStyleIdx="0" presStyleCnt="0"/>
      <dgm:spPr/>
    </dgm:pt>
    <dgm:pt modelId="{01441CAD-240A-4A8A-AF54-F43E033DAF0B}" type="pres">
      <dgm:prSet presAssocID="{9ECA16EA-0D89-40C3-AF7F-13512A595548}" presName="compNode" presStyleCnt="0"/>
      <dgm:spPr/>
    </dgm:pt>
    <dgm:pt modelId="{5F7D848A-265D-4F32-B1A1-D44221ADB6D9}" type="pres">
      <dgm:prSet presAssocID="{9ECA16EA-0D89-40C3-AF7F-13512A595548}" presName="iconBgRect" presStyleLbl="bgShp" presStyleIdx="3" presStyleCnt="6"/>
      <dgm:spPr/>
    </dgm:pt>
    <dgm:pt modelId="{E2747FBA-9489-4367-88A8-A1C83694CDCA}" type="pres">
      <dgm:prSet presAssocID="{9ECA16EA-0D89-40C3-AF7F-13512A59554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Light Bulb and Gear"/>
        </a:ext>
      </dgm:extLst>
    </dgm:pt>
    <dgm:pt modelId="{FDD721F9-141A-48D7-8365-95C17654FA14}" type="pres">
      <dgm:prSet presAssocID="{9ECA16EA-0D89-40C3-AF7F-13512A595548}" presName="spaceRect" presStyleCnt="0"/>
      <dgm:spPr/>
    </dgm:pt>
    <dgm:pt modelId="{B2F44773-823D-43A4-93BA-A89999481FB8}" type="pres">
      <dgm:prSet presAssocID="{9ECA16EA-0D89-40C3-AF7F-13512A595548}" presName="textRect" presStyleLbl="revTx" presStyleIdx="3" presStyleCnt="6" custScaleY="107797">
        <dgm:presLayoutVars>
          <dgm:chMax val="1"/>
          <dgm:chPref val="1"/>
        </dgm:presLayoutVars>
      </dgm:prSet>
      <dgm:spPr/>
    </dgm:pt>
    <dgm:pt modelId="{A5AB972E-A471-4D21-B3A6-83A1665D06B9}" type="pres">
      <dgm:prSet presAssocID="{166062E8-158D-4469-A2A7-01CDBAB996AB}" presName="sibTrans" presStyleLbl="sibTrans2D1" presStyleIdx="0" presStyleCnt="0"/>
      <dgm:spPr/>
    </dgm:pt>
    <dgm:pt modelId="{8BDE36E8-29D3-4B59-A980-2D0CB5846CF9}" type="pres">
      <dgm:prSet presAssocID="{D0198EA0-C13A-49E8-9F39-8E03A92663F1}" presName="compNode" presStyleCnt="0"/>
      <dgm:spPr/>
    </dgm:pt>
    <dgm:pt modelId="{4AA5AEE4-93A1-4C34-998B-94070E59B602}" type="pres">
      <dgm:prSet presAssocID="{D0198EA0-C13A-49E8-9F39-8E03A92663F1}" presName="iconBgRect" presStyleLbl="bgShp" presStyleIdx="4" presStyleCnt="6"/>
      <dgm:spPr/>
    </dgm:pt>
    <dgm:pt modelId="{872BC1DC-EAA8-4F1C-BF82-8C0CD5032AA2}" type="pres">
      <dgm:prSet presAssocID="{D0198EA0-C13A-49E8-9F39-8E03A92663F1}"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Customer Review"/>
        </a:ext>
      </dgm:extLst>
    </dgm:pt>
    <dgm:pt modelId="{98951A28-D1B3-4AC2-8095-4ED6118A98EC}" type="pres">
      <dgm:prSet presAssocID="{D0198EA0-C13A-49E8-9F39-8E03A92663F1}" presName="spaceRect" presStyleCnt="0"/>
      <dgm:spPr/>
    </dgm:pt>
    <dgm:pt modelId="{EF5FC879-9C0C-4923-BFA0-DB87117E2571}" type="pres">
      <dgm:prSet presAssocID="{D0198EA0-C13A-49E8-9F39-8E03A92663F1}" presName="textRect" presStyleLbl="revTx" presStyleIdx="4" presStyleCnt="6">
        <dgm:presLayoutVars>
          <dgm:chMax val="1"/>
          <dgm:chPref val="1"/>
        </dgm:presLayoutVars>
      </dgm:prSet>
      <dgm:spPr/>
    </dgm:pt>
    <dgm:pt modelId="{C4B2A434-E10B-4C5E-99AA-6C429375E4FF}" type="pres">
      <dgm:prSet presAssocID="{F61FCEFB-58EC-4A6A-BE1C-5022312E0584}" presName="sibTrans" presStyleLbl="sibTrans2D1" presStyleIdx="0" presStyleCnt="0"/>
      <dgm:spPr/>
    </dgm:pt>
    <dgm:pt modelId="{0E50BC2D-96B7-4E38-9AA1-1B2DDE15D241}" type="pres">
      <dgm:prSet presAssocID="{EE52B1C5-386B-408C-BA14-C1AFE20A9563}" presName="compNode" presStyleCnt="0"/>
      <dgm:spPr/>
    </dgm:pt>
    <dgm:pt modelId="{76018A60-56C3-48C1-ABF5-B0D2AE020576}" type="pres">
      <dgm:prSet presAssocID="{EE52B1C5-386B-408C-BA14-C1AFE20A9563}" presName="iconBgRect" presStyleLbl="bgShp" presStyleIdx="5" presStyleCnt="6"/>
      <dgm:spPr/>
    </dgm:pt>
    <dgm:pt modelId="{6E8132E6-1CBF-416F-B118-49627523E783}" type="pres">
      <dgm:prSet presAssocID="{EE52B1C5-386B-408C-BA14-C1AFE20A9563}"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Sędzia"/>
        </a:ext>
      </dgm:extLst>
    </dgm:pt>
    <dgm:pt modelId="{83FFD9DE-0057-498B-B25D-A5EE0CFBA016}" type="pres">
      <dgm:prSet presAssocID="{EE52B1C5-386B-408C-BA14-C1AFE20A9563}" presName="spaceRect" presStyleCnt="0"/>
      <dgm:spPr/>
    </dgm:pt>
    <dgm:pt modelId="{4178D9F0-2DEB-436A-BE85-4FF3CB55D47F}" type="pres">
      <dgm:prSet presAssocID="{EE52B1C5-386B-408C-BA14-C1AFE20A9563}" presName="textRect" presStyleLbl="revTx" presStyleIdx="5" presStyleCnt="6">
        <dgm:presLayoutVars>
          <dgm:chMax val="1"/>
          <dgm:chPref val="1"/>
        </dgm:presLayoutVars>
      </dgm:prSet>
      <dgm:spPr/>
    </dgm:pt>
  </dgm:ptLst>
  <dgm:cxnLst>
    <dgm:cxn modelId="{5CED902A-6FD8-4F33-B920-59421B86E8B3}" srcId="{2160BB93-CF39-4227-8792-E2B66CCB3D31}" destId="{781F5658-4F06-402D-A602-0E16BB1B21CC}" srcOrd="1" destOrd="0" parTransId="{0365DF32-622E-4932-8A02-5EBA842454ED}" sibTransId="{09159D36-4F55-45FD-822E-15C0513091C0}"/>
    <dgm:cxn modelId="{AFEE3333-D370-4EB7-A3F3-A09994DBA3A9}" type="presOf" srcId="{D0198EA0-C13A-49E8-9F39-8E03A92663F1}" destId="{EF5FC879-9C0C-4923-BFA0-DB87117E2571}" srcOrd="0" destOrd="0" presId="urn:microsoft.com/office/officeart/2018/2/layout/IconCircleList"/>
    <dgm:cxn modelId="{4DAB3739-57E1-4916-B14D-169429DF06A6}" srcId="{2160BB93-CF39-4227-8792-E2B66CCB3D31}" destId="{9ECA16EA-0D89-40C3-AF7F-13512A595548}" srcOrd="3" destOrd="0" parTransId="{C9D9B48C-0853-40E3-875E-DE68556480C0}" sibTransId="{166062E8-158D-4469-A2A7-01CDBAB996AB}"/>
    <dgm:cxn modelId="{D86A385C-7575-4C90-9982-134F733D1124}" type="presOf" srcId="{EE52B1C5-386B-408C-BA14-C1AFE20A9563}" destId="{4178D9F0-2DEB-436A-BE85-4FF3CB55D47F}" srcOrd="0" destOrd="0" presId="urn:microsoft.com/office/officeart/2018/2/layout/IconCircleList"/>
    <dgm:cxn modelId="{3E9FC544-5D10-44A4-B5AF-8935DE4122C6}" srcId="{2160BB93-CF39-4227-8792-E2B66CCB3D31}" destId="{D0198EA0-C13A-49E8-9F39-8E03A92663F1}" srcOrd="4" destOrd="0" parTransId="{1182B6AC-E3EC-486C-A537-B095893027C6}" sibTransId="{F61FCEFB-58EC-4A6A-BE1C-5022312E0584}"/>
    <dgm:cxn modelId="{126F5A45-4204-4E28-B66C-278A706E6CC6}" type="presOf" srcId="{9ECA16EA-0D89-40C3-AF7F-13512A595548}" destId="{B2F44773-823D-43A4-93BA-A89999481FB8}" srcOrd="0" destOrd="0" presId="urn:microsoft.com/office/officeart/2018/2/layout/IconCircleList"/>
    <dgm:cxn modelId="{CD8C194D-83BA-489A-9CED-2798DB8D1FF9}" type="presOf" srcId="{C0943BF4-8E7D-40AD-9B07-E3D540406BBF}" destId="{B0ECA69F-C9A4-4115-8434-0D97BAC8A73E}" srcOrd="0" destOrd="0" presId="urn:microsoft.com/office/officeart/2018/2/layout/IconCircleList"/>
    <dgm:cxn modelId="{55D0246D-5F28-43D0-9B32-C0C482F42064}" type="presOf" srcId="{F61FCEFB-58EC-4A6A-BE1C-5022312E0584}" destId="{C4B2A434-E10B-4C5E-99AA-6C429375E4FF}" srcOrd="0" destOrd="0" presId="urn:microsoft.com/office/officeart/2018/2/layout/IconCircleList"/>
    <dgm:cxn modelId="{85335F70-A573-43A2-953B-9D9FC14D8BA4}" srcId="{2160BB93-CF39-4227-8792-E2B66CCB3D31}" destId="{DF349109-36BE-47FA-9C48-4643A17330FE}" srcOrd="2" destOrd="0" parTransId="{CFC78E69-1DD0-492E-B1B4-D736C2F7370C}" sibTransId="{C0943BF4-8E7D-40AD-9B07-E3D540406BBF}"/>
    <dgm:cxn modelId="{C4659871-1188-47B1-B91F-A3D655A67964}" type="presOf" srcId="{781F5658-4F06-402D-A602-0E16BB1B21CC}" destId="{590E9191-2139-4E9C-B0F0-6725BD54C6C5}" srcOrd="0" destOrd="0" presId="urn:microsoft.com/office/officeart/2018/2/layout/IconCircleList"/>
    <dgm:cxn modelId="{BDF3D880-7CE8-4EAC-9959-511D1A9DCA9C}" type="presOf" srcId="{09159D36-4F55-45FD-822E-15C0513091C0}" destId="{85406C20-7F33-4641-A7BB-EBD7A52EDA25}" srcOrd="0" destOrd="0" presId="urn:microsoft.com/office/officeart/2018/2/layout/IconCircleList"/>
    <dgm:cxn modelId="{51BB4A90-B0E0-4968-B73A-3ED56E666A56}" srcId="{2160BB93-CF39-4227-8792-E2B66CCB3D31}" destId="{EE52B1C5-386B-408C-BA14-C1AFE20A9563}" srcOrd="5" destOrd="0" parTransId="{81917C07-28A0-42CE-B477-EE17B5D8EE2B}" sibTransId="{1DB23940-AAC4-4F46-935B-5D34B9EA4CA2}"/>
    <dgm:cxn modelId="{7E36AF92-F138-490E-B587-0D403548E95D}" type="presOf" srcId="{DF349109-36BE-47FA-9C48-4643A17330FE}" destId="{C42F1C22-E5CC-47FC-A78B-C3DAACD00702}" srcOrd="0" destOrd="0" presId="urn:microsoft.com/office/officeart/2018/2/layout/IconCircleList"/>
    <dgm:cxn modelId="{C5221397-3EEB-44CE-A395-2C9FC5CA2E25}" type="presOf" srcId="{166062E8-158D-4469-A2A7-01CDBAB996AB}" destId="{A5AB972E-A471-4D21-B3A6-83A1665D06B9}" srcOrd="0" destOrd="0" presId="urn:microsoft.com/office/officeart/2018/2/layout/IconCircleList"/>
    <dgm:cxn modelId="{8A1CF79F-B416-45A5-8A7A-798F7EB24F68}" srcId="{2160BB93-CF39-4227-8792-E2B66CCB3D31}" destId="{8CA55EFE-3C3B-4333-90E6-74721796E896}" srcOrd="0" destOrd="0" parTransId="{BEE45FAB-F17C-4183-A9C0-E2F40AA967D9}" sibTransId="{FE829046-3B81-47D7-B49C-A61FF6ECB479}"/>
    <dgm:cxn modelId="{DEE516B8-7D48-405A-9660-DD32BF411128}" type="presOf" srcId="{8CA55EFE-3C3B-4333-90E6-74721796E896}" destId="{EA4FDA37-9635-40C0-A268-D75E014234A4}" srcOrd="0" destOrd="0" presId="urn:microsoft.com/office/officeart/2018/2/layout/IconCircleList"/>
    <dgm:cxn modelId="{8C4BF3BA-EB01-4896-A61A-6659C0770A22}" type="presOf" srcId="{FE829046-3B81-47D7-B49C-A61FF6ECB479}" destId="{024CE9B0-F591-40FE-82EE-FFD4FEFCB6CC}" srcOrd="0" destOrd="0" presId="urn:microsoft.com/office/officeart/2018/2/layout/IconCircleList"/>
    <dgm:cxn modelId="{0357CBD8-6373-44AE-854F-8B24A0A93DBB}" type="presOf" srcId="{2160BB93-CF39-4227-8792-E2B66CCB3D31}" destId="{177AC692-5F76-495D-8AF4-13F1D582D283}" srcOrd="0" destOrd="0" presId="urn:microsoft.com/office/officeart/2018/2/layout/IconCircleList"/>
    <dgm:cxn modelId="{F4551A90-7205-4474-A241-F9B9DA405098}" type="presParOf" srcId="{177AC692-5F76-495D-8AF4-13F1D582D283}" destId="{10813BB7-97E6-4C43-AB02-56F731E58BB0}" srcOrd="0" destOrd="0" presId="urn:microsoft.com/office/officeart/2018/2/layout/IconCircleList"/>
    <dgm:cxn modelId="{7A27450C-9C52-4A15-9DC7-B8B426415284}" type="presParOf" srcId="{10813BB7-97E6-4C43-AB02-56F731E58BB0}" destId="{094BFFC9-7F8E-4095-AB8E-F81EBCDE2566}" srcOrd="0" destOrd="0" presId="urn:microsoft.com/office/officeart/2018/2/layout/IconCircleList"/>
    <dgm:cxn modelId="{A716DDE3-5F01-499A-A25E-57B606022089}" type="presParOf" srcId="{094BFFC9-7F8E-4095-AB8E-F81EBCDE2566}" destId="{E9CBBBCE-452E-4E7A-B2DB-E27820FE991A}" srcOrd="0" destOrd="0" presId="urn:microsoft.com/office/officeart/2018/2/layout/IconCircleList"/>
    <dgm:cxn modelId="{D8B5D201-5BB1-4812-842C-853670DFF7CA}" type="presParOf" srcId="{094BFFC9-7F8E-4095-AB8E-F81EBCDE2566}" destId="{9127BB00-28E3-44C8-B03A-DCD647F0EE2C}" srcOrd="1" destOrd="0" presId="urn:microsoft.com/office/officeart/2018/2/layout/IconCircleList"/>
    <dgm:cxn modelId="{CBC5118E-DD94-4527-81F3-06B5AE2B65D0}" type="presParOf" srcId="{094BFFC9-7F8E-4095-AB8E-F81EBCDE2566}" destId="{7C32DBFE-740C-4551-8F41-4F1BBC3BAC1E}" srcOrd="2" destOrd="0" presId="urn:microsoft.com/office/officeart/2018/2/layout/IconCircleList"/>
    <dgm:cxn modelId="{1BF3B33E-97EE-4EDC-9604-D504119A83D4}" type="presParOf" srcId="{094BFFC9-7F8E-4095-AB8E-F81EBCDE2566}" destId="{EA4FDA37-9635-40C0-A268-D75E014234A4}" srcOrd="3" destOrd="0" presId="urn:microsoft.com/office/officeart/2018/2/layout/IconCircleList"/>
    <dgm:cxn modelId="{B41BBD87-C868-402F-9858-7BBED74311F6}" type="presParOf" srcId="{10813BB7-97E6-4C43-AB02-56F731E58BB0}" destId="{024CE9B0-F591-40FE-82EE-FFD4FEFCB6CC}" srcOrd="1" destOrd="0" presId="urn:microsoft.com/office/officeart/2018/2/layout/IconCircleList"/>
    <dgm:cxn modelId="{8EF2D7CB-696E-4164-87E9-ABB2B6A405CA}" type="presParOf" srcId="{10813BB7-97E6-4C43-AB02-56F731E58BB0}" destId="{6B5A5FF4-932B-4E1B-B1D7-CE2FFA6143C7}" srcOrd="2" destOrd="0" presId="urn:microsoft.com/office/officeart/2018/2/layout/IconCircleList"/>
    <dgm:cxn modelId="{CC2BEF61-1A32-44C7-8992-815820DEE1D0}" type="presParOf" srcId="{6B5A5FF4-932B-4E1B-B1D7-CE2FFA6143C7}" destId="{0A5342B7-FA1F-407A-818D-FE4CA24747BC}" srcOrd="0" destOrd="0" presId="urn:microsoft.com/office/officeart/2018/2/layout/IconCircleList"/>
    <dgm:cxn modelId="{3D833809-DF34-426F-AF9A-97C96E276F82}" type="presParOf" srcId="{6B5A5FF4-932B-4E1B-B1D7-CE2FFA6143C7}" destId="{767FC4FA-3127-4F63-81B1-8B8B3CE82EAF}" srcOrd="1" destOrd="0" presId="urn:microsoft.com/office/officeart/2018/2/layout/IconCircleList"/>
    <dgm:cxn modelId="{A8FC8427-D08A-4FDD-A2B8-0740F98DB9EC}" type="presParOf" srcId="{6B5A5FF4-932B-4E1B-B1D7-CE2FFA6143C7}" destId="{78A6A549-F053-49E6-86DE-E7E53E39E8AE}" srcOrd="2" destOrd="0" presId="urn:microsoft.com/office/officeart/2018/2/layout/IconCircleList"/>
    <dgm:cxn modelId="{29DF3F6A-85B5-468B-9558-9E311826F0AB}" type="presParOf" srcId="{6B5A5FF4-932B-4E1B-B1D7-CE2FFA6143C7}" destId="{590E9191-2139-4E9C-B0F0-6725BD54C6C5}" srcOrd="3" destOrd="0" presId="urn:microsoft.com/office/officeart/2018/2/layout/IconCircleList"/>
    <dgm:cxn modelId="{571BE575-0991-4E69-82EF-08FCF690AF87}" type="presParOf" srcId="{10813BB7-97E6-4C43-AB02-56F731E58BB0}" destId="{85406C20-7F33-4641-A7BB-EBD7A52EDA25}" srcOrd="3" destOrd="0" presId="urn:microsoft.com/office/officeart/2018/2/layout/IconCircleList"/>
    <dgm:cxn modelId="{B4A8E0FD-9664-4D99-838F-D08E654CEF56}" type="presParOf" srcId="{10813BB7-97E6-4C43-AB02-56F731E58BB0}" destId="{E868DC0E-ECBD-4D55-9463-420551D28949}" srcOrd="4" destOrd="0" presId="urn:microsoft.com/office/officeart/2018/2/layout/IconCircleList"/>
    <dgm:cxn modelId="{1158279F-E38D-4BC5-B13A-C4726D4274AD}" type="presParOf" srcId="{E868DC0E-ECBD-4D55-9463-420551D28949}" destId="{B34B2EFB-B090-4115-A601-1E9A0E4673E6}" srcOrd="0" destOrd="0" presId="urn:microsoft.com/office/officeart/2018/2/layout/IconCircleList"/>
    <dgm:cxn modelId="{E22EA5DF-B4DE-4A59-9087-28BF2A8BC8D1}" type="presParOf" srcId="{E868DC0E-ECBD-4D55-9463-420551D28949}" destId="{7A50F118-F5EC-43E8-80EA-4C32B8468E86}" srcOrd="1" destOrd="0" presId="urn:microsoft.com/office/officeart/2018/2/layout/IconCircleList"/>
    <dgm:cxn modelId="{E829C4E7-9D66-4AD7-ABA4-5009AF25C23A}" type="presParOf" srcId="{E868DC0E-ECBD-4D55-9463-420551D28949}" destId="{2E95865C-7BC0-4DDA-ABF6-8765280F3FB0}" srcOrd="2" destOrd="0" presId="urn:microsoft.com/office/officeart/2018/2/layout/IconCircleList"/>
    <dgm:cxn modelId="{085CAC9B-B412-404D-B7FA-EC4F9CFF2219}" type="presParOf" srcId="{E868DC0E-ECBD-4D55-9463-420551D28949}" destId="{C42F1C22-E5CC-47FC-A78B-C3DAACD00702}" srcOrd="3" destOrd="0" presId="urn:microsoft.com/office/officeart/2018/2/layout/IconCircleList"/>
    <dgm:cxn modelId="{73E2617B-9479-4E76-B4B0-DC627452EDEA}" type="presParOf" srcId="{10813BB7-97E6-4C43-AB02-56F731E58BB0}" destId="{B0ECA69F-C9A4-4115-8434-0D97BAC8A73E}" srcOrd="5" destOrd="0" presId="urn:microsoft.com/office/officeart/2018/2/layout/IconCircleList"/>
    <dgm:cxn modelId="{710EEF97-6FA7-443C-9284-CDF8BAA7182E}" type="presParOf" srcId="{10813BB7-97E6-4C43-AB02-56F731E58BB0}" destId="{01441CAD-240A-4A8A-AF54-F43E033DAF0B}" srcOrd="6" destOrd="0" presId="urn:microsoft.com/office/officeart/2018/2/layout/IconCircleList"/>
    <dgm:cxn modelId="{28F88F27-827F-4809-BE90-163CBD96B081}" type="presParOf" srcId="{01441CAD-240A-4A8A-AF54-F43E033DAF0B}" destId="{5F7D848A-265D-4F32-B1A1-D44221ADB6D9}" srcOrd="0" destOrd="0" presId="urn:microsoft.com/office/officeart/2018/2/layout/IconCircleList"/>
    <dgm:cxn modelId="{61245E26-ED02-4410-8A11-82A45341FD66}" type="presParOf" srcId="{01441CAD-240A-4A8A-AF54-F43E033DAF0B}" destId="{E2747FBA-9489-4367-88A8-A1C83694CDCA}" srcOrd="1" destOrd="0" presId="urn:microsoft.com/office/officeart/2018/2/layout/IconCircleList"/>
    <dgm:cxn modelId="{86F0216A-F7F4-40FA-A281-AC012319FFA6}" type="presParOf" srcId="{01441CAD-240A-4A8A-AF54-F43E033DAF0B}" destId="{FDD721F9-141A-48D7-8365-95C17654FA14}" srcOrd="2" destOrd="0" presId="urn:microsoft.com/office/officeart/2018/2/layout/IconCircleList"/>
    <dgm:cxn modelId="{99486C9F-937A-499C-BB15-FCA263082FEE}" type="presParOf" srcId="{01441CAD-240A-4A8A-AF54-F43E033DAF0B}" destId="{B2F44773-823D-43A4-93BA-A89999481FB8}" srcOrd="3" destOrd="0" presId="urn:microsoft.com/office/officeart/2018/2/layout/IconCircleList"/>
    <dgm:cxn modelId="{E3BC6D88-364B-4822-8203-5A6EAB49E8B3}" type="presParOf" srcId="{10813BB7-97E6-4C43-AB02-56F731E58BB0}" destId="{A5AB972E-A471-4D21-B3A6-83A1665D06B9}" srcOrd="7" destOrd="0" presId="urn:microsoft.com/office/officeart/2018/2/layout/IconCircleList"/>
    <dgm:cxn modelId="{E51A7D0F-90C7-41F6-9630-CAFCABB8FDDF}" type="presParOf" srcId="{10813BB7-97E6-4C43-AB02-56F731E58BB0}" destId="{8BDE36E8-29D3-4B59-A980-2D0CB5846CF9}" srcOrd="8" destOrd="0" presId="urn:microsoft.com/office/officeart/2018/2/layout/IconCircleList"/>
    <dgm:cxn modelId="{03233812-801F-4949-9FFB-F65F22F6C791}" type="presParOf" srcId="{8BDE36E8-29D3-4B59-A980-2D0CB5846CF9}" destId="{4AA5AEE4-93A1-4C34-998B-94070E59B602}" srcOrd="0" destOrd="0" presId="urn:microsoft.com/office/officeart/2018/2/layout/IconCircleList"/>
    <dgm:cxn modelId="{0E7E06E2-E199-4C60-83E1-8801BB4AC065}" type="presParOf" srcId="{8BDE36E8-29D3-4B59-A980-2D0CB5846CF9}" destId="{872BC1DC-EAA8-4F1C-BF82-8C0CD5032AA2}" srcOrd="1" destOrd="0" presId="urn:microsoft.com/office/officeart/2018/2/layout/IconCircleList"/>
    <dgm:cxn modelId="{89FB6BFF-EF10-42E3-B677-F5EE4AFE0CB3}" type="presParOf" srcId="{8BDE36E8-29D3-4B59-A980-2D0CB5846CF9}" destId="{98951A28-D1B3-4AC2-8095-4ED6118A98EC}" srcOrd="2" destOrd="0" presId="urn:microsoft.com/office/officeart/2018/2/layout/IconCircleList"/>
    <dgm:cxn modelId="{30ADFA35-441A-4253-8EF7-68BE12049EB2}" type="presParOf" srcId="{8BDE36E8-29D3-4B59-A980-2D0CB5846CF9}" destId="{EF5FC879-9C0C-4923-BFA0-DB87117E2571}" srcOrd="3" destOrd="0" presId="urn:microsoft.com/office/officeart/2018/2/layout/IconCircleList"/>
    <dgm:cxn modelId="{679F96CD-02DD-442A-B1E4-25D1D5B846FA}" type="presParOf" srcId="{10813BB7-97E6-4C43-AB02-56F731E58BB0}" destId="{C4B2A434-E10B-4C5E-99AA-6C429375E4FF}" srcOrd="9" destOrd="0" presId="urn:microsoft.com/office/officeart/2018/2/layout/IconCircleList"/>
    <dgm:cxn modelId="{9D798080-EBA4-4851-9B16-303ADD52053A}" type="presParOf" srcId="{10813BB7-97E6-4C43-AB02-56F731E58BB0}" destId="{0E50BC2D-96B7-4E38-9AA1-1B2DDE15D241}" srcOrd="10" destOrd="0" presId="urn:microsoft.com/office/officeart/2018/2/layout/IconCircleList"/>
    <dgm:cxn modelId="{357E3CAC-9236-46E1-9DE8-80CAE7240482}" type="presParOf" srcId="{0E50BC2D-96B7-4E38-9AA1-1B2DDE15D241}" destId="{76018A60-56C3-48C1-ABF5-B0D2AE020576}" srcOrd="0" destOrd="0" presId="urn:microsoft.com/office/officeart/2018/2/layout/IconCircleList"/>
    <dgm:cxn modelId="{0FED7D6D-33BF-45A0-903E-C508C18CAF7B}" type="presParOf" srcId="{0E50BC2D-96B7-4E38-9AA1-1B2DDE15D241}" destId="{6E8132E6-1CBF-416F-B118-49627523E783}" srcOrd="1" destOrd="0" presId="urn:microsoft.com/office/officeart/2018/2/layout/IconCircleList"/>
    <dgm:cxn modelId="{1B2428C8-994A-4FE2-B6EF-804D9D911325}" type="presParOf" srcId="{0E50BC2D-96B7-4E38-9AA1-1B2DDE15D241}" destId="{83FFD9DE-0057-498B-B25D-A5EE0CFBA016}" srcOrd="2" destOrd="0" presId="urn:microsoft.com/office/officeart/2018/2/layout/IconCircleList"/>
    <dgm:cxn modelId="{5BBBB1C5-6AD1-4E46-A55E-E619A8883AD9}" type="presParOf" srcId="{0E50BC2D-96B7-4E38-9AA1-1B2DDE15D241}" destId="{4178D9F0-2DEB-436A-BE85-4FF3CB55D47F}"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F0F294-1523-4730-9E8C-63EF87EECEEF}">
      <dsp:nvSpPr>
        <dsp:cNvPr id="0" name=""/>
        <dsp:cNvSpPr/>
      </dsp:nvSpPr>
      <dsp:spPr>
        <a:xfrm>
          <a:off x="5961" y="2491"/>
          <a:ext cx="7342633" cy="128838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noProof="0" dirty="0"/>
            <a:t>Mediating concepts</a:t>
          </a:r>
        </a:p>
      </dsp:txBody>
      <dsp:txXfrm>
        <a:off x="43697" y="40227"/>
        <a:ext cx="7267161" cy="1212916"/>
      </dsp:txXfrm>
    </dsp:sp>
    <dsp:sp modelId="{0A48088D-2329-4AF9-8B19-7C0932F5A342}">
      <dsp:nvSpPr>
        <dsp:cNvPr id="0" name=""/>
        <dsp:cNvSpPr/>
      </dsp:nvSpPr>
      <dsp:spPr>
        <a:xfrm>
          <a:off x="6153" y="1499220"/>
          <a:ext cx="3597138" cy="118935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noProof="0" dirty="0"/>
            <a:t>Collaborating in a group</a:t>
          </a:r>
        </a:p>
      </dsp:txBody>
      <dsp:txXfrm>
        <a:off x="40988" y="1534055"/>
        <a:ext cx="3527468" cy="1119687"/>
      </dsp:txXfrm>
    </dsp:sp>
    <dsp:sp modelId="{A973A07A-FD83-4422-9713-2DE688015156}">
      <dsp:nvSpPr>
        <dsp:cNvPr id="0" name=""/>
        <dsp:cNvSpPr/>
      </dsp:nvSpPr>
      <dsp:spPr>
        <a:xfrm>
          <a:off x="6153" y="2896918"/>
          <a:ext cx="1761576" cy="158463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noProof="0" dirty="0"/>
            <a:t>Facilitating collaborative interaction with peers</a:t>
          </a:r>
        </a:p>
      </dsp:txBody>
      <dsp:txXfrm>
        <a:off x="52565" y="2943330"/>
        <a:ext cx="1668752" cy="1491806"/>
      </dsp:txXfrm>
    </dsp:sp>
    <dsp:sp modelId="{AD0D5958-6503-4838-8B7E-938A881DAB75}">
      <dsp:nvSpPr>
        <dsp:cNvPr id="0" name=""/>
        <dsp:cNvSpPr/>
      </dsp:nvSpPr>
      <dsp:spPr>
        <a:xfrm>
          <a:off x="1841716" y="2896918"/>
          <a:ext cx="1761576" cy="153896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noProof="0" dirty="0"/>
            <a:t>Collaborating to construct meaning</a:t>
          </a:r>
        </a:p>
      </dsp:txBody>
      <dsp:txXfrm>
        <a:off x="1886791" y="2941993"/>
        <a:ext cx="1671426" cy="1448811"/>
      </dsp:txXfrm>
    </dsp:sp>
    <dsp:sp modelId="{B16D381F-29A2-4BB1-8D07-9209BEBB1B27}">
      <dsp:nvSpPr>
        <dsp:cNvPr id="0" name=""/>
        <dsp:cNvSpPr/>
      </dsp:nvSpPr>
      <dsp:spPr>
        <a:xfrm>
          <a:off x="3751264" y="1499220"/>
          <a:ext cx="3597138" cy="1146466"/>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noProof="0" dirty="0"/>
            <a:t>Leading group work</a:t>
          </a:r>
        </a:p>
      </dsp:txBody>
      <dsp:txXfrm>
        <a:off x="3784843" y="1532799"/>
        <a:ext cx="3529980" cy="1079308"/>
      </dsp:txXfrm>
    </dsp:sp>
    <dsp:sp modelId="{5EE45C96-DA6F-4050-A56F-74A0FE198022}">
      <dsp:nvSpPr>
        <dsp:cNvPr id="0" name=""/>
        <dsp:cNvSpPr/>
      </dsp:nvSpPr>
      <dsp:spPr>
        <a:xfrm>
          <a:off x="3751264" y="2854027"/>
          <a:ext cx="1761576" cy="161806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noProof="0" dirty="0"/>
            <a:t>Managing interaction</a:t>
          </a:r>
        </a:p>
      </dsp:txBody>
      <dsp:txXfrm>
        <a:off x="3798655" y="2901418"/>
        <a:ext cx="1666794" cy="1523280"/>
      </dsp:txXfrm>
    </dsp:sp>
    <dsp:sp modelId="{0B7E904F-AD51-4377-930C-1AD985A86D3D}">
      <dsp:nvSpPr>
        <dsp:cNvPr id="0" name=""/>
        <dsp:cNvSpPr/>
      </dsp:nvSpPr>
      <dsp:spPr>
        <a:xfrm>
          <a:off x="5586827" y="2854027"/>
          <a:ext cx="1761576" cy="168249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noProof="0" dirty="0"/>
            <a:t>Encouraging conceptual talk</a:t>
          </a:r>
        </a:p>
      </dsp:txBody>
      <dsp:txXfrm>
        <a:off x="5636105" y="2903305"/>
        <a:ext cx="1663020" cy="1583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86D689-C08B-4DB0-81D1-CDEC4A785B79}">
      <dsp:nvSpPr>
        <dsp:cNvPr id="0" name=""/>
        <dsp:cNvSpPr/>
      </dsp:nvSpPr>
      <dsp:spPr>
        <a:xfrm>
          <a:off x="611820" y="362565"/>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F40239-943D-420A-BCB7-8B7A1222CC80}">
      <dsp:nvSpPr>
        <dsp:cNvPr id="0" name=""/>
        <dsp:cNvSpPr/>
      </dsp:nvSpPr>
      <dsp:spPr>
        <a:xfrm>
          <a:off x="116820" y="1502846"/>
          <a:ext cx="1800000" cy="1024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pl-PL" sz="1100" kern="1200" dirty="0"/>
            <a:t>1. </a:t>
          </a:r>
          <a:r>
            <a:rPr lang="en-GB" sz="1100" kern="1200" dirty="0"/>
            <a:t>Can, based on people’s reactions, adjust the way they formulate questions and/or intervene in a group interaction.</a:t>
          </a:r>
          <a:endParaRPr lang="en-US" sz="1100" kern="1200" dirty="0"/>
        </a:p>
      </dsp:txBody>
      <dsp:txXfrm>
        <a:off x="116820" y="1502846"/>
        <a:ext cx="1800000" cy="1024497"/>
      </dsp:txXfrm>
    </dsp:sp>
    <dsp:sp modelId="{A8EF1103-2948-4AEF-A8DB-3706B454141F}">
      <dsp:nvSpPr>
        <dsp:cNvPr id="0" name=""/>
        <dsp:cNvSpPr/>
      </dsp:nvSpPr>
      <dsp:spPr>
        <a:xfrm>
          <a:off x="2726820" y="362565"/>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A2D416-7333-4CE3-98E6-7667A068B420}">
      <dsp:nvSpPr>
        <dsp:cNvPr id="0" name=""/>
        <dsp:cNvSpPr/>
      </dsp:nvSpPr>
      <dsp:spPr>
        <a:xfrm>
          <a:off x="2231820" y="1502846"/>
          <a:ext cx="1800000" cy="1024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pl-PL" sz="1100" kern="1200" dirty="0"/>
            <a:t>2. </a:t>
          </a:r>
          <a:r>
            <a:rPr lang="en-GB" sz="1100" kern="1200" dirty="0"/>
            <a:t>Can act as rapporteur in a group discussion, noting ideas and decisions, discussing these with the group and later giving a summary of the group’s view(s) in a plenary.</a:t>
          </a:r>
          <a:endParaRPr lang="en-US" sz="1100" kern="1200" dirty="0"/>
        </a:p>
      </dsp:txBody>
      <dsp:txXfrm>
        <a:off x="2231820" y="1502846"/>
        <a:ext cx="1800000" cy="1024497"/>
      </dsp:txXfrm>
    </dsp:sp>
    <dsp:sp modelId="{F7B87370-37B5-4E39-A423-73C5C0457601}">
      <dsp:nvSpPr>
        <dsp:cNvPr id="0" name=""/>
        <dsp:cNvSpPr/>
      </dsp:nvSpPr>
      <dsp:spPr>
        <a:xfrm>
          <a:off x="4841820" y="362565"/>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A56DF3-33BF-4FCA-ABCF-0F95B62FF683}">
      <dsp:nvSpPr>
        <dsp:cNvPr id="0" name=""/>
        <dsp:cNvSpPr/>
      </dsp:nvSpPr>
      <dsp:spPr>
        <a:xfrm>
          <a:off x="4346820" y="1502846"/>
          <a:ext cx="1800000" cy="1024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pl-PL" sz="1100" kern="1200" dirty="0"/>
            <a:t>3. </a:t>
          </a:r>
          <a:r>
            <a:rPr lang="en-GB" sz="1100" kern="1200" dirty="0"/>
            <a:t>Can ask questions to stimulate discussion on how to organise collaborative work.</a:t>
          </a:r>
          <a:endParaRPr lang="en-US" sz="1100" kern="1200" dirty="0"/>
        </a:p>
      </dsp:txBody>
      <dsp:txXfrm>
        <a:off x="4346820" y="1502846"/>
        <a:ext cx="1800000" cy="1024497"/>
      </dsp:txXfrm>
    </dsp:sp>
    <dsp:sp modelId="{0480014F-9ADF-472C-9653-B3F8BE6ED75C}">
      <dsp:nvSpPr>
        <dsp:cNvPr id="0" name=""/>
        <dsp:cNvSpPr/>
      </dsp:nvSpPr>
      <dsp:spPr>
        <a:xfrm>
          <a:off x="1669320" y="2977343"/>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C6CE36-6C7E-4BBF-95C0-57C3E037162C}">
      <dsp:nvSpPr>
        <dsp:cNvPr id="0" name=""/>
        <dsp:cNvSpPr/>
      </dsp:nvSpPr>
      <dsp:spPr>
        <a:xfrm>
          <a:off x="1174320" y="4117625"/>
          <a:ext cx="1800000" cy="1024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pl-PL" sz="1100" kern="1200" dirty="0"/>
            <a:t>4. </a:t>
          </a:r>
          <a:r>
            <a:rPr lang="en-GB" sz="1100" kern="1200" dirty="0"/>
            <a:t>Can help define goals for teamwork and compare options for how to achieve them.</a:t>
          </a:r>
          <a:endParaRPr lang="en-US" sz="1100" kern="1200" dirty="0"/>
        </a:p>
      </dsp:txBody>
      <dsp:txXfrm>
        <a:off x="1174320" y="4117625"/>
        <a:ext cx="1800000" cy="1024497"/>
      </dsp:txXfrm>
    </dsp:sp>
    <dsp:sp modelId="{7B9CC4BF-0634-4F11-8902-76C1F4E79FB5}">
      <dsp:nvSpPr>
        <dsp:cNvPr id="0" name=""/>
        <dsp:cNvSpPr/>
      </dsp:nvSpPr>
      <dsp:spPr>
        <a:xfrm>
          <a:off x="3784320" y="2977343"/>
          <a:ext cx="810000" cy="81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80D2FD-097B-436D-8F73-011D1AFFA1FE}">
      <dsp:nvSpPr>
        <dsp:cNvPr id="0" name=""/>
        <dsp:cNvSpPr/>
      </dsp:nvSpPr>
      <dsp:spPr>
        <a:xfrm>
          <a:off x="3289320" y="4117625"/>
          <a:ext cx="1800000" cy="1024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pl-PL" sz="1100" kern="1200" dirty="0"/>
            <a:t>5. </a:t>
          </a:r>
          <a:r>
            <a:rPr lang="en-GB" sz="1100" kern="1200" dirty="0"/>
            <a:t>Can refocus a discussion by suggesting what to consider next, and how to proceed.</a:t>
          </a:r>
          <a:endParaRPr lang="en-US" sz="1100" kern="1200" dirty="0"/>
        </a:p>
      </dsp:txBody>
      <dsp:txXfrm>
        <a:off x="3289320" y="4117625"/>
        <a:ext cx="1800000" cy="10244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BBBCE-452E-4E7A-B2DB-E27820FE991A}">
      <dsp:nvSpPr>
        <dsp:cNvPr id="0" name=""/>
        <dsp:cNvSpPr/>
      </dsp:nvSpPr>
      <dsp:spPr>
        <a:xfrm>
          <a:off x="33945" y="341536"/>
          <a:ext cx="820241" cy="82024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27BB00-28E3-44C8-B03A-DCD647F0EE2C}">
      <dsp:nvSpPr>
        <dsp:cNvPr id="0" name=""/>
        <dsp:cNvSpPr/>
      </dsp:nvSpPr>
      <dsp:spPr>
        <a:xfrm>
          <a:off x="206195" y="513786"/>
          <a:ext cx="475739" cy="4757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4FDA37-9635-40C0-A268-D75E014234A4}">
      <dsp:nvSpPr>
        <dsp:cNvPr id="0" name=""/>
        <dsp:cNvSpPr/>
      </dsp:nvSpPr>
      <dsp:spPr>
        <a:xfrm>
          <a:off x="1029952" y="341536"/>
          <a:ext cx="1933425"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pl-PL" sz="1100" kern="1200" dirty="0"/>
            <a:t>1. </a:t>
          </a:r>
          <a:r>
            <a:rPr lang="en-GB" sz="1100" kern="1200" dirty="0"/>
            <a:t>Can highlight the main issue that needs to be resolved in a complex task and the important aspects that need to be taken into account.</a:t>
          </a:r>
          <a:endParaRPr lang="en-US" sz="1100" kern="1200" dirty="0"/>
        </a:p>
      </dsp:txBody>
      <dsp:txXfrm>
        <a:off x="1029952" y="341536"/>
        <a:ext cx="1933425" cy="820241"/>
      </dsp:txXfrm>
    </dsp:sp>
    <dsp:sp modelId="{0A5342B7-FA1F-407A-818D-FE4CA24747BC}">
      <dsp:nvSpPr>
        <dsp:cNvPr id="0" name=""/>
        <dsp:cNvSpPr/>
      </dsp:nvSpPr>
      <dsp:spPr>
        <a:xfrm>
          <a:off x="3300262" y="341536"/>
          <a:ext cx="820241" cy="82024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7FC4FA-3127-4F63-81B1-8B8B3CE82EAF}">
      <dsp:nvSpPr>
        <dsp:cNvPr id="0" name=""/>
        <dsp:cNvSpPr/>
      </dsp:nvSpPr>
      <dsp:spPr>
        <a:xfrm>
          <a:off x="3472512" y="513786"/>
          <a:ext cx="475739" cy="4757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0E9191-2139-4E9C-B0F0-6725BD54C6C5}">
      <dsp:nvSpPr>
        <dsp:cNvPr id="0" name=""/>
        <dsp:cNvSpPr/>
      </dsp:nvSpPr>
      <dsp:spPr>
        <a:xfrm>
          <a:off x="4296269" y="341536"/>
          <a:ext cx="1933425"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pl-PL" sz="1100" kern="1200" dirty="0"/>
            <a:t>2. </a:t>
          </a:r>
          <a:r>
            <a:rPr lang="en-GB" sz="1100" kern="1200" dirty="0"/>
            <a:t>Can contribute to collaborative decision making and problem solving, expressing and co-developing ideas, explaining details and making suggestions for future action.</a:t>
          </a:r>
          <a:endParaRPr lang="en-US" sz="1100" kern="1200" dirty="0"/>
        </a:p>
      </dsp:txBody>
      <dsp:txXfrm>
        <a:off x="4296269" y="341536"/>
        <a:ext cx="1933425" cy="820241"/>
      </dsp:txXfrm>
    </dsp:sp>
    <dsp:sp modelId="{B34B2EFB-B090-4115-A601-1E9A0E4673E6}">
      <dsp:nvSpPr>
        <dsp:cNvPr id="0" name=""/>
        <dsp:cNvSpPr/>
      </dsp:nvSpPr>
      <dsp:spPr>
        <a:xfrm>
          <a:off x="33945" y="2087246"/>
          <a:ext cx="820241" cy="82024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50F118-F5EC-43E8-80EA-4C32B8468E86}">
      <dsp:nvSpPr>
        <dsp:cNvPr id="0" name=""/>
        <dsp:cNvSpPr/>
      </dsp:nvSpPr>
      <dsp:spPr>
        <a:xfrm>
          <a:off x="206195" y="2259497"/>
          <a:ext cx="475739" cy="4757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F1C22-E5CC-47FC-A78B-C3DAACD00702}">
      <dsp:nvSpPr>
        <dsp:cNvPr id="0" name=""/>
        <dsp:cNvSpPr/>
      </dsp:nvSpPr>
      <dsp:spPr>
        <a:xfrm>
          <a:off x="1029952" y="2010882"/>
          <a:ext cx="1933425" cy="972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pl-PL" sz="1100" kern="1200" dirty="0"/>
            <a:t>3. </a:t>
          </a:r>
          <a:r>
            <a:rPr lang="en-GB" sz="1100" kern="1200" dirty="0"/>
            <a:t>Can help organise the discussion in a group by reporting what others have said, summarising, elaborating and weighing up different points of view.</a:t>
          </a:r>
          <a:endParaRPr lang="en-US" sz="1100" kern="1200" dirty="0"/>
        </a:p>
      </dsp:txBody>
      <dsp:txXfrm>
        <a:off x="1029952" y="2010882"/>
        <a:ext cx="1933425" cy="972969"/>
      </dsp:txXfrm>
    </dsp:sp>
    <dsp:sp modelId="{5F7D848A-265D-4F32-B1A1-D44221ADB6D9}">
      <dsp:nvSpPr>
        <dsp:cNvPr id="0" name=""/>
        <dsp:cNvSpPr/>
      </dsp:nvSpPr>
      <dsp:spPr>
        <a:xfrm>
          <a:off x="3300262" y="2087246"/>
          <a:ext cx="820241" cy="82024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747FBA-9489-4367-88A8-A1C83694CDCA}">
      <dsp:nvSpPr>
        <dsp:cNvPr id="0" name=""/>
        <dsp:cNvSpPr/>
      </dsp:nvSpPr>
      <dsp:spPr>
        <a:xfrm>
          <a:off x="3472512" y="2259497"/>
          <a:ext cx="475739" cy="47573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44773-823D-43A4-93BA-A89999481FB8}">
      <dsp:nvSpPr>
        <dsp:cNvPr id="0" name=""/>
        <dsp:cNvSpPr/>
      </dsp:nvSpPr>
      <dsp:spPr>
        <a:xfrm>
          <a:off x="4296269" y="2055269"/>
          <a:ext cx="1933425" cy="884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pl-PL" sz="1100" kern="1200" dirty="0"/>
            <a:t>4. </a:t>
          </a:r>
          <a:r>
            <a:rPr lang="en-GB" sz="1100" kern="1200" dirty="0"/>
            <a:t>Can further develop other people’s ideas and opinions.</a:t>
          </a:r>
          <a:endParaRPr lang="en-US" sz="1100" kern="1200" dirty="0"/>
        </a:p>
      </dsp:txBody>
      <dsp:txXfrm>
        <a:off x="4296269" y="2055269"/>
        <a:ext cx="1933425" cy="884195"/>
      </dsp:txXfrm>
    </dsp:sp>
    <dsp:sp modelId="{4AA5AEE4-93A1-4C34-998B-94070E59B602}">
      <dsp:nvSpPr>
        <dsp:cNvPr id="0" name=""/>
        <dsp:cNvSpPr/>
      </dsp:nvSpPr>
      <dsp:spPr>
        <a:xfrm>
          <a:off x="33945" y="3832956"/>
          <a:ext cx="820241" cy="82024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2BC1DC-EAA8-4F1C-BF82-8C0CD5032AA2}">
      <dsp:nvSpPr>
        <dsp:cNvPr id="0" name=""/>
        <dsp:cNvSpPr/>
      </dsp:nvSpPr>
      <dsp:spPr>
        <a:xfrm>
          <a:off x="206195" y="4005207"/>
          <a:ext cx="475739" cy="47573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5FC879-9C0C-4923-BFA0-DB87117E2571}">
      <dsp:nvSpPr>
        <dsp:cNvPr id="0" name=""/>
        <dsp:cNvSpPr/>
      </dsp:nvSpPr>
      <dsp:spPr>
        <a:xfrm>
          <a:off x="1029952" y="3832956"/>
          <a:ext cx="1933425"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pl-PL" sz="1100" kern="1200" dirty="0"/>
            <a:t>5. </a:t>
          </a:r>
          <a:r>
            <a:rPr lang="en-GB" sz="1100" kern="1200" dirty="0"/>
            <a:t>Can present their ideas in a group and pose questions that invite reactions from other group members’ perspectives.</a:t>
          </a:r>
          <a:endParaRPr lang="en-US" sz="1100" kern="1200" dirty="0"/>
        </a:p>
      </dsp:txBody>
      <dsp:txXfrm>
        <a:off x="1029952" y="3832956"/>
        <a:ext cx="1933425" cy="820241"/>
      </dsp:txXfrm>
    </dsp:sp>
    <dsp:sp modelId="{76018A60-56C3-48C1-ABF5-B0D2AE020576}">
      <dsp:nvSpPr>
        <dsp:cNvPr id="0" name=""/>
        <dsp:cNvSpPr/>
      </dsp:nvSpPr>
      <dsp:spPr>
        <a:xfrm>
          <a:off x="3300262" y="3832956"/>
          <a:ext cx="820241" cy="82024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8132E6-1CBF-416F-B118-49627523E783}">
      <dsp:nvSpPr>
        <dsp:cNvPr id="0" name=""/>
        <dsp:cNvSpPr/>
      </dsp:nvSpPr>
      <dsp:spPr>
        <a:xfrm>
          <a:off x="3472512" y="4005207"/>
          <a:ext cx="475739" cy="47573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78D9F0-2DEB-436A-BE85-4FF3CB55D47F}">
      <dsp:nvSpPr>
        <dsp:cNvPr id="0" name=""/>
        <dsp:cNvSpPr/>
      </dsp:nvSpPr>
      <dsp:spPr>
        <a:xfrm>
          <a:off x="4296269" y="3832956"/>
          <a:ext cx="1933425"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pl-PL" sz="1100" kern="1200" dirty="0"/>
            <a:t>6. </a:t>
          </a:r>
          <a:r>
            <a:rPr lang="en-GB" sz="1100" kern="1200" dirty="0"/>
            <a:t>Can consider two different sides of an issue, giving arguments for and against, and propose a solution or compromise.</a:t>
          </a:r>
          <a:endParaRPr lang="en-US" sz="1100" kern="1200" dirty="0"/>
        </a:p>
      </dsp:txBody>
      <dsp:txXfrm>
        <a:off x="4296269" y="3832956"/>
        <a:ext cx="1933425" cy="82024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7976"/>
          </a:xfrm>
          <a:prstGeom prst="rect">
            <a:avLst/>
          </a:prstGeom>
        </p:spPr>
        <p:txBody>
          <a:bodyPr vert="horz" lIns="91440" tIns="45720" rIns="91440" bIns="45720" rtlCol="0"/>
          <a:lstStyle>
            <a:lvl1pPr algn="r">
              <a:defRPr sz="1200"/>
            </a:lvl1pPr>
          </a:lstStyle>
          <a:p>
            <a:fld id="{409F75E8-3157-40D1-91A7-89E5ECBAD759}" type="datetimeFigureOut">
              <a:rPr lang="en-GB" smtClean="0"/>
              <a:t>27/06/2024</a:t>
            </a:fld>
            <a:endParaRPr lang="en-GB"/>
          </a:p>
        </p:txBody>
      </p:sp>
      <p:sp>
        <p:nvSpPr>
          <p:cNvPr id="4" name="Footer Placeholder 3"/>
          <p:cNvSpPr>
            <a:spLocks noGrp="1"/>
          </p:cNvSpPr>
          <p:nvPr>
            <p:ph type="ftr" sz="quarter" idx="2"/>
          </p:nvPr>
        </p:nvSpPr>
        <p:spPr>
          <a:xfrm>
            <a:off x="0" y="9427076"/>
            <a:ext cx="2945659" cy="4979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7076"/>
            <a:ext cx="2945659" cy="497975"/>
          </a:xfrm>
          <a:prstGeom prst="rect">
            <a:avLst/>
          </a:prstGeom>
        </p:spPr>
        <p:txBody>
          <a:bodyPr vert="horz" lIns="91440" tIns="45720" rIns="91440" bIns="45720" rtlCol="0" anchor="b"/>
          <a:lstStyle>
            <a:lvl1pPr algn="r">
              <a:defRPr sz="1200"/>
            </a:lvl1pPr>
          </a:lstStyle>
          <a:p>
            <a:fld id="{62A2532C-1669-4BC0-B362-1BA5C990DCB9}" type="slidenum">
              <a:rPr lang="en-GB" smtClean="0"/>
              <a:t>‹#›</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50443" y="0"/>
            <a:ext cx="2945659" cy="497976"/>
          </a:xfrm>
          <a:prstGeom prst="rect">
            <a:avLst/>
          </a:prstGeom>
        </p:spPr>
        <p:txBody>
          <a:bodyPr vert="horz" lIns="91440" tIns="45720" rIns="91440" bIns="45720" rtlCol="0"/>
          <a:lstStyle>
            <a:lvl1pPr algn="r">
              <a:defRPr sz="1200"/>
            </a:lvl1pPr>
          </a:lstStyle>
          <a:p>
            <a:fld id="{7829C623-DA96-44C8-AE75-8E5210F0FF01}" type="datetimeFigureOut">
              <a:rPr lang="de-AT" smtClean="0"/>
              <a:t>27.06.2024</a:t>
            </a:fld>
            <a:endParaRPr lang="de-AT"/>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79768" y="4776431"/>
            <a:ext cx="5438140" cy="39079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9427076"/>
            <a:ext cx="2945659" cy="497975"/>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50443" y="9427076"/>
            <a:ext cx="2945659" cy="497975"/>
          </a:xfrm>
          <a:prstGeom prst="rect">
            <a:avLst/>
          </a:prstGeom>
        </p:spPr>
        <p:txBody>
          <a:bodyPr vert="horz" lIns="91440" tIns="45720" rIns="91440" bIns="45720" rtlCol="0" anchor="b"/>
          <a:lstStyle>
            <a:lvl1pPr algn="r">
              <a:defRPr sz="1200"/>
            </a:lvl1pPr>
          </a:lstStyle>
          <a:p>
            <a:fld id="{5987D6DD-DFA2-43CB-AD64-2EC5BC4A30E6}" type="slidenum">
              <a:rPr lang="de-AT" smtClean="0"/>
              <a:t>‹#›</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rPr>
              <a:t>Mediating concepts</a:t>
            </a:r>
            <a:endParaRPr lang="en-GB" sz="1200" dirty="0">
              <a:effectLst/>
              <a:latin typeface="Arial" panose="020B0604020202020204" pitchFamily="34" charset="0"/>
              <a:ea typeface="Calibri" panose="020F0502020204030204" pitchFamily="34" charset="0"/>
            </a:endParaRPr>
          </a:p>
          <a:p>
            <a:pPr>
              <a:lnSpc>
                <a:spcPct val="107000"/>
              </a:lnSpc>
              <a:spcAft>
                <a:spcPts val="600"/>
              </a:spcAft>
            </a:pPr>
            <a:r>
              <a:rPr lang="en-GB" sz="1200" dirty="0">
                <a:effectLst/>
                <a:latin typeface="Calibri" panose="020F0502020204030204" pitchFamily="34" charset="0"/>
                <a:ea typeface="Calibri" panose="020F0502020204030204" pitchFamily="34" charset="0"/>
              </a:rPr>
              <a:t>In the section “Introduction to mediation”, we looked at the different categories of mediation. In this section, we will focus on the category of mediating concepts. We shall do this in connection with a classroom task: Designing a power transmission and distribution system Activity 1a. You will find it useful if you download this activity from part </a:t>
            </a:r>
            <a:r>
              <a:rPr lang="pl-PL" sz="1200" dirty="0">
                <a:effectLst/>
                <a:latin typeface="Calibri" panose="020F0502020204030204" pitchFamily="34" charset="0"/>
                <a:ea typeface="Calibri" panose="020F0502020204030204" pitchFamily="34" charset="0"/>
              </a:rPr>
              <a:t>1.4</a:t>
            </a:r>
            <a:r>
              <a:rPr lang="en-GB" sz="1200" dirty="0">
                <a:effectLst/>
                <a:latin typeface="Calibri" panose="020F0502020204030204" pitchFamily="34" charset="0"/>
                <a:ea typeface="Calibri" panose="020F0502020204030204" pitchFamily="34" charset="0"/>
              </a:rPr>
              <a:t> of this section and read through it before you watch the video. The focus of this video will be on how to use the scales of </a:t>
            </a:r>
            <a:r>
              <a:rPr lang="en-GB" sz="1200" i="1" dirty="0">
                <a:effectLst/>
                <a:latin typeface="Calibri" panose="020F0502020204030204" pitchFamily="34" charset="0"/>
                <a:ea typeface="Calibri" panose="020F0502020204030204" pitchFamily="34" charset="0"/>
              </a:rPr>
              <a:t>Mediating concepts</a:t>
            </a:r>
            <a:r>
              <a:rPr lang="en-GB" sz="1200" dirty="0">
                <a:effectLst/>
                <a:latin typeface="Calibri" panose="020F0502020204030204" pitchFamily="34" charset="0"/>
                <a:ea typeface="Calibri" panose="020F0502020204030204" pitchFamily="34" charset="0"/>
              </a:rPr>
              <a:t> to help design a purposeful communicative language activity or improve the existing one so that it resembles a situation that students are likely to be in, in their future real-life context. </a:t>
            </a:r>
            <a:endParaRPr lang="en-GB" sz="1200" dirty="0">
              <a:effectLst/>
              <a:latin typeface="Arial" panose="020B0604020202020204" pitchFamily="34" charset="0"/>
              <a:ea typeface="Calibri" panose="020F0502020204030204" pitchFamily="34" charset="0"/>
            </a:endParaRPr>
          </a:p>
          <a:p>
            <a:pPr>
              <a:lnSpc>
                <a:spcPct val="107000"/>
              </a:lnSpc>
              <a:spcAft>
                <a:spcPts val="600"/>
              </a:spcAft>
            </a:pPr>
            <a:r>
              <a:rPr lang="en-GB" sz="1200" dirty="0">
                <a:effectLst/>
                <a:latin typeface="Calibri" panose="020F0502020204030204" pitchFamily="34" charset="0"/>
                <a:ea typeface="Calibri" panose="020F0502020204030204" pitchFamily="34" charset="0"/>
              </a:rPr>
              <a:t>I will start by presenting the CEFR Companion Volume action-oriented approach to the development of language teaching and assessment activities. This has a crucial role in creating language activities for classroom and assessment purposes. Then I will show an example of how to develop a purposeful communicative language activity for a group of electrical power engineering students.</a:t>
            </a:r>
            <a:endParaRPr lang="en-GB" sz="12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a:p>
        </p:txBody>
      </p:sp>
    </p:spTree>
    <p:extLst>
      <p:ext uri="{BB962C8B-B14F-4D97-AF65-F5344CB8AC3E}">
        <p14:creationId xmlns:p14="http://schemas.microsoft.com/office/powerpoint/2010/main" val="3432689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420688" y="4776431"/>
            <a:ext cx="5956300" cy="3351212"/>
          </a:xfrm>
        </p:spPr>
        <p:txBody>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rPr>
              <a:t>The fourth scale  „Encouraging conceptual talk” again provided useful descriptors for the activity of collaborating to design a local power grid. Similarly to the scale „Collaborating to construct meaning”, this scale includes descriptions of functional language necessary for stimulating the discussion by asking for explanations and justifications, summarising discussion stages and decisions reached and building ideas upon other interlocutors’ contributions to the discussion. For instance:</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rPr>
              <a:t>4. Can build on people’s ideas and link them into coherent lines of thinking.</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rPr>
              <a:t>or</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rPr>
              <a:t>5. Can ask people to explain how an idea fits with the main topic under discussion.</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rPr>
              <a:t>These descriptors might be useful for providing guidelines for the student whose role in the activity is to lead the discussion, and they might also be useful for self-assessment purposes or for the development of assessment criteria if the activity was designed as a speaking test.</a:t>
            </a:r>
            <a:endParaRPr lang="en-GB" sz="1200" dirty="0">
              <a:effectLst/>
              <a:latin typeface="Arial" panose="020B0604020202020204" pitchFamily="34" charset="0"/>
              <a:ea typeface="Calibri" panose="020F0502020204030204" pitchFamily="34"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10</a:t>
            </a:fld>
            <a:endParaRPr lang="de-AT"/>
          </a:p>
        </p:txBody>
      </p:sp>
    </p:spTree>
    <p:extLst>
      <p:ext uri="{BB962C8B-B14F-4D97-AF65-F5344CB8AC3E}">
        <p14:creationId xmlns:p14="http://schemas.microsoft.com/office/powerpoint/2010/main" val="2778193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dirty="0"/>
              <a:t>Now I am going to present the actual classroom activity</a:t>
            </a:r>
          </a:p>
          <a:p>
            <a:endParaRPr lang="en-GB" dirty="0"/>
          </a:p>
          <a:p>
            <a:r>
              <a:rPr lang="en-GB" dirty="0"/>
              <a:t>The teacher divides the class of students into teams and asks them to discuss and design a new power transmission and distribution system for a rural area whose system is old and requires restructuring. After deciding on how the system should be structured students will prepare a poster and present the new system to the other groups of students.                                             </a:t>
            </a:r>
          </a:p>
          <a:p>
            <a:r>
              <a:rPr lang="en-GB" dirty="0"/>
              <a:t>In stage 1 Students are divided into groups of 4. Within the groups students decide who will be the chairperson leading the work and discussion</a:t>
            </a:r>
            <a:r>
              <a:rPr lang="pl-PL" dirty="0"/>
              <a:t>,</a:t>
            </a:r>
            <a:r>
              <a:rPr lang="en-GB" dirty="0"/>
              <a:t> and</a:t>
            </a:r>
            <a:r>
              <a:rPr lang="pl-PL" dirty="0"/>
              <a:t> </a:t>
            </a:r>
            <a:r>
              <a:rPr lang="pl-PL" dirty="0" err="1"/>
              <a:t>who</a:t>
            </a:r>
            <a:r>
              <a:rPr lang="pl-PL" dirty="0"/>
              <a:t> </a:t>
            </a:r>
            <a:r>
              <a:rPr lang="pl-PL" dirty="0" err="1"/>
              <a:t>will</a:t>
            </a:r>
            <a:r>
              <a:rPr lang="pl-PL" dirty="0"/>
              <a:t> be</a:t>
            </a:r>
            <a:r>
              <a:rPr lang="en-GB" dirty="0"/>
              <a:t> the presenter whose role will be to describe and explain the product of the group’s work, that is, the poster.</a:t>
            </a:r>
          </a:p>
          <a:p>
            <a:r>
              <a:rPr lang="pl-PL" dirty="0"/>
              <a:t>In s</a:t>
            </a:r>
            <a:r>
              <a:rPr lang="en-GB" dirty="0"/>
              <a:t>tage 2</a:t>
            </a:r>
            <a:r>
              <a:rPr lang="pl-PL" dirty="0"/>
              <a:t>.</a:t>
            </a:r>
            <a:r>
              <a:rPr lang="en-GB" dirty="0"/>
              <a:t> The teacher provides texts about different aspects of power transmission and a map of the area showing its  geographical features. </a:t>
            </a:r>
          </a:p>
          <a:p>
            <a:r>
              <a:rPr lang="en-GB" dirty="0"/>
              <a:t>Stage 3 </a:t>
            </a:r>
            <a:r>
              <a:rPr lang="pl-PL" dirty="0"/>
              <a:t>is a </a:t>
            </a:r>
            <a:r>
              <a:rPr lang="en-GB" dirty="0"/>
              <a:t>preparation stage</a:t>
            </a:r>
            <a:r>
              <a:rPr lang="pl-PL" dirty="0"/>
              <a:t> in which </a:t>
            </a:r>
            <a:r>
              <a:rPr lang="en-GB" dirty="0"/>
              <a:t>students should gather information necessary to make decisions about the design of the new power system.</a:t>
            </a:r>
            <a:r>
              <a:rPr lang="pl-PL" dirty="0"/>
              <a:t>          </a:t>
            </a:r>
            <a:endParaRPr lang="en-GB"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11</a:t>
            </a:fld>
            <a:endParaRPr lang="de-AT"/>
          </a:p>
        </p:txBody>
      </p:sp>
    </p:spTree>
    <p:extLst>
      <p:ext uri="{BB962C8B-B14F-4D97-AF65-F5344CB8AC3E}">
        <p14:creationId xmlns:p14="http://schemas.microsoft.com/office/powerpoint/2010/main" val="2888093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indent="0">
              <a:buNone/>
            </a:pPr>
            <a:r>
              <a:rPr lang="pl-PL" sz="1200" dirty="0"/>
              <a:t>In s</a:t>
            </a:r>
            <a:r>
              <a:rPr lang="en-GB" sz="1200" dirty="0"/>
              <a:t>tage 4  </a:t>
            </a:r>
            <a:r>
              <a:rPr lang="pl-PL" sz="1200" dirty="0"/>
              <a:t>t</a:t>
            </a:r>
            <a:r>
              <a:rPr lang="en-GB" sz="1200" dirty="0"/>
              <a:t>he chairperson divides the work among group members. Students read the assigned texts, find information  and prepare a short oral report in order to share the information with other group members.</a:t>
            </a:r>
          </a:p>
          <a:p>
            <a:pPr marL="0" indent="0">
              <a:buNone/>
            </a:pPr>
            <a:r>
              <a:rPr lang="pl-PL" sz="1200" dirty="0"/>
              <a:t>In s</a:t>
            </a:r>
            <a:r>
              <a:rPr lang="en-GB" sz="1200" dirty="0"/>
              <a:t>tage 5  </a:t>
            </a:r>
            <a:r>
              <a:rPr lang="pl-PL" sz="1200" dirty="0"/>
              <a:t>s</a:t>
            </a:r>
            <a:r>
              <a:rPr lang="en-GB" sz="1200" dirty="0"/>
              <a:t>tudents present the findings within their group.</a:t>
            </a:r>
          </a:p>
          <a:p>
            <a:pPr marL="0" indent="0">
              <a:buNone/>
            </a:pPr>
            <a:r>
              <a:rPr lang="pl-PL" sz="1200" dirty="0"/>
              <a:t>In s</a:t>
            </a:r>
            <a:r>
              <a:rPr lang="en-GB" sz="1200" dirty="0"/>
              <a:t>tage 6 </a:t>
            </a:r>
            <a:r>
              <a:rPr lang="pl-PL" sz="1200" dirty="0"/>
              <a:t>s</a:t>
            </a:r>
            <a:r>
              <a:rPr lang="en-GB" sz="1200" dirty="0"/>
              <a:t>tudents discuss the design of the new power grid and prepare the poster.</a:t>
            </a:r>
          </a:p>
          <a:p>
            <a:pPr marL="0" indent="0">
              <a:buNone/>
            </a:pPr>
            <a:r>
              <a:rPr lang="pl-PL" sz="1200" dirty="0"/>
              <a:t>Finally in s</a:t>
            </a:r>
            <a:r>
              <a:rPr lang="en-GB" sz="1200" dirty="0"/>
              <a:t>tage 7</a:t>
            </a:r>
            <a:r>
              <a:rPr lang="pl-PL" sz="1200" dirty="0"/>
              <a:t>,</a:t>
            </a:r>
            <a:r>
              <a:rPr lang="en-GB" sz="1200" dirty="0"/>
              <a:t>  </a:t>
            </a:r>
            <a:r>
              <a:rPr lang="pl-PL" sz="1200" dirty="0"/>
              <a:t>t</a:t>
            </a:r>
            <a:r>
              <a:rPr lang="en-GB" sz="1200" dirty="0"/>
              <a:t>he student who has been assigned the role of the presenter demonstrates an</a:t>
            </a:r>
            <a:r>
              <a:rPr lang="pl-PL" sz="1200" dirty="0"/>
              <a:t>d</a:t>
            </a:r>
            <a:r>
              <a:rPr lang="en-GB" sz="1200" dirty="0"/>
              <a:t> describes the group’s poster to other students in the class. The group presentations may be followed with a discussion of advantages and disadvantages of different designs.</a:t>
            </a:r>
          </a:p>
          <a:p>
            <a:endParaRPr lang="en-GB"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12</a:t>
            </a:fld>
            <a:endParaRPr lang="de-AT"/>
          </a:p>
        </p:txBody>
      </p:sp>
    </p:spTree>
    <p:extLst>
      <p:ext uri="{BB962C8B-B14F-4D97-AF65-F5344CB8AC3E}">
        <p14:creationId xmlns:p14="http://schemas.microsoft.com/office/powerpoint/2010/main" val="85951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dirty="0"/>
              <a:t>The activity aims to teach and practise the functional language of collaboration and discussion to solve a problem. Therefore, it is advisable to do a  series of preparatory exercises on using the language structures necessary for taking part in a meeting, practising turn-taking, expressing opinions, negotiating, persuading, agreeing and disagreeing, expressing reservations, and chairing a meeting before conducting the actual mediation classroom activity. This will certainly have a positive impact on students’ success in performing the task of mediation.</a:t>
            </a:r>
            <a:endParaRPr lang="pl-PL" sz="1200" dirty="0"/>
          </a:p>
          <a:p>
            <a:endParaRPr lang="en-GB" sz="1200" dirty="0"/>
          </a:p>
          <a:p>
            <a:r>
              <a:rPr lang="en-GB" sz="1200" dirty="0"/>
              <a:t>The descriptors provide useful guidelines for developing such tasks. They can also be used as guidelines for students and for developing self-assessment grids. </a:t>
            </a:r>
          </a:p>
          <a:p>
            <a:r>
              <a:rPr lang="en-GB" sz="1200" dirty="0"/>
              <a:t>Finally, they can be used for designing assessment criteria for measuring skills necessary for successful participation in discussions and meetings.</a:t>
            </a:r>
          </a:p>
          <a:p>
            <a:endParaRPr lang="en-US"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13</a:t>
            </a:fld>
            <a:endParaRPr lang="de-AT"/>
          </a:p>
        </p:txBody>
      </p:sp>
    </p:spTree>
    <p:extLst>
      <p:ext uri="{BB962C8B-B14F-4D97-AF65-F5344CB8AC3E}">
        <p14:creationId xmlns:p14="http://schemas.microsoft.com/office/powerpoint/2010/main" val="37968757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5987D6DD-DFA2-43CB-AD64-2EC5BC4A30E6}" type="slidenum">
              <a:rPr lang="de-AT" smtClean="0"/>
              <a:t>14</a:t>
            </a:fld>
            <a:endParaRPr lang="de-AT"/>
          </a:p>
        </p:txBody>
      </p:sp>
    </p:spTree>
    <p:extLst>
      <p:ext uri="{BB962C8B-B14F-4D97-AF65-F5344CB8AC3E}">
        <p14:creationId xmlns:p14="http://schemas.microsoft.com/office/powerpoint/2010/main" val="1827762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535806" y="4777223"/>
            <a:ext cx="5841182" cy="4102081"/>
          </a:xfrm>
        </p:spPr>
        <p:txBody>
          <a:bodyPr/>
          <a:lstStyle/>
          <a:p>
            <a:r>
              <a:rPr lang="en-GB" sz="1100" dirty="0"/>
              <a:t>CEFR Companion Volume puts emphasis on the action-oriented approach to language teaching and learning. According to this document: </a:t>
            </a:r>
          </a:p>
          <a:p>
            <a:r>
              <a:rPr lang="en-GB" sz="1100"/>
              <a:t>“(…) </a:t>
            </a:r>
            <a:r>
              <a:rPr lang="en-GB" sz="1100" dirty="0"/>
              <a:t>action-oriented approach represents a shift away from syllabuses based on a linear progression through language structures, or a pre-determined set of notions and functions, towards syllabuses based on needs analysis, oriented towards </a:t>
            </a:r>
            <a:r>
              <a:rPr lang="en-GB" sz="1100" b="1" dirty="0"/>
              <a:t>real-life tasks </a:t>
            </a:r>
            <a:r>
              <a:rPr lang="en-GB" sz="1100" dirty="0"/>
              <a:t>and constructed around </a:t>
            </a:r>
            <a:r>
              <a:rPr lang="en-GB" sz="1100" b="1" dirty="0"/>
              <a:t>purposefully selected notions and functions</a:t>
            </a:r>
            <a:r>
              <a:rPr lang="en-GB" sz="1100" dirty="0"/>
              <a:t>. This promotes </a:t>
            </a:r>
            <a:r>
              <a:rPr lang="en-GB" sz="1100"/>
              <a:t>a </a:t>
            </a:r>
            <a:r>
              <a:rPr lang="en-GB" sz="1100" b="1"/>
              <a:t>“proficiency” </a:t>
            </a:r>
            <a:r>
              <a:rPr lang="en-GB" sz="1100" b="1" dirty="0"/>
              <a:t>perspective </a:t>
            </a:r>
            <a:r>
              <a:rPr lang="en-GB" sz="1100" dirty="0"/>
              <a:t>guided </a:t>
            </a:r>
            <a:r>
              <a:rPr lang="en-GB" sz="1100"/>
              <a:t>by </a:t>
            </a:r>
            <a:r>
              <a:rPr lang="en-GB" sz="1100" b="1"/>
              <a:t>“can do” </a:t>
            </a:r>
            <a:r>
              <a:rPr lang="en-GB" sz="1100" b="1" dirty="0"/>
              <a:t>descriptors </a:t>
            </a:r>
            <a:r>
              <a:rPr lang="en-GB" sz="1100" dirty="0"/>
              <a:t>rather than </a:t>
            </a:r>
            <a:r>
              <a:rPr lang="en-GB" sz="1100"/>
              <a:t>a “deficiency” </a:t>
            </a:r>
            <a:r>
              <a:rPr lang="en-GB" sz="1100" dirty="0"/>
              <a:t>perspective focusing on what the learners have not yet acquired. The idea is to design curricula and courses based on </a:t>
            </a:r>
            <a:r>
              <a:rPr lang="en-GB" sz="1100" b="1" dirty="0"/>
              <a:t>real-world communicative needs</a:t>
            </a:r>
            <a:r>
              <a:rPr lang="en-GB" sz="1100" dirty="0"/>
              <a:t>, organised around </a:t>
            </a:r>
            <a:r>
              <a:rPr lang="en-GB" sz="1100" b="1" dirty="0"/>
              <a:t>real-life tasks </a:t>
            </a:r>
            <a:r>
              <a:rPr lang="en-GB" sz="1100" dirty="0"/>
              <a:t>and accompanied </a:t>
            </a:r>
            <a:r>
              <a:rPr lang="en-GB" sz="1100"/>
              <a:t>by </a:t>
            </a:r>
            <a:r>
              <a:rPr lang="en-GB" sz="1100" b="1"/>
              <a:t>“can do” </a:t>
            </a:r>
            <a:r>
              <a:rPr lang="en-GB" sz="1100" b="1" dirty="0"/>
              <a:t>descriptors that communicate aims to learners</a:t>
            </a:r>
            <a:r>
              <a:rPr lang="en-GB" sz="1100" dirty="0"/>
              <a:t>. Fundamentally, the CEFR is a tool to assist the planning of curricula, courses and examinations by working </a:t>
            </a:r>
            <a:r>
              <a:rPr lang="en-GB" sz="1100" b="1" dirty="0"/>
              <a:t>backwards</a:t>
            </a:r>
            <a:r>
              <a:rPr lang="en-GB" sz="1100" dirty="0"/>
              <a:t> from what the users/learners need to be able to do in </a:t>
            </a:r>
            <a:r>
              <a:rPr lang="en-GB" sz="1100"/>
              <a:t>the language” </a:t>
            </a:r>
            <a:r>
              <a:rPr lang="en-GB" sz="1100" dirty="0"/>
              <a:t>(Council of Europe 2020: 28).</a:t>
            </a:r>
          </a:p>
          <a:p>
            <a:r>
              <a:rPr lang="en-GB" sz="1100" dirty="0"/>
              <a:t>So to sum up: </a:t>
            </a:r>
          </a:p>
          <a:p>
            <a:pPr marL="171450" indent="-171450">
              <a:buFont typeface="Arial" panose="020B0604020202020204" pitchFamily="34" charset="0"/>
              <a:buChar char="•"/>
            </a:pPr>
            <a:r>
              <a:rPr lang="en-GB" sz="1100" dirty="0"/>
              <a:t>The language learning situations and tasks should resemble real-life language tasks.</a:t>
            </a:r>
          </a:p>
          <a:p>
            <a:pPr marL="171450" indent="-171450">
              <a:buFont typeface="Arial" panose="020B0604020202020204" pitchFamily="34" charset="0"/>
              <a:buChar char="•"/>
            </a:pPr>
            <a:r>
              <a:rPr lang="en-GB" sz="1100" dirty="0"/>
              <a:t>The tasks should be</a:t>
            </a:r>
            <a:r>
              <a:rPr kumimoji="0" lang="en-GB" sz="1100" i="0" u="none" strike="noStrike" kern="1200" cap="none" spc="0" normalizeH="0" baseline="0" noProof="0" dirty="0">
                <a:ln>
                  <a:noFill/>
                </a:ln>
                <a:solidFill>
                  <a:prstClr val="black"/>
                </a:solidFill>
                <a:effectLst/>
                <a:uLnTx/>
                <a:uFillTx/>
                <a:latin typeface="Calibri" panose="020F0502020204030204"/>
                <a:ea typeface="+mn-ea"/>
                <a:cs typeface="+mn-cs"/>
              </a:rPr>
              <a:t> constructed around purposefully selected notions and functions.</a:t>
            </a:r>
          </a:p>
          <a:p>
            <a:pPr marL="171450" indent="-171450">
              <a:buFont typeface="Arial" panose="020B0604020202020204" pitchFamily="34" charset="0"/>
              <a:buChar char="•"/>
            </a:pPr>
            <a:r>
              <a:rPr lang="en-GB" sz="1100" dirty="0">
                <a:solidFill>
                  <a:prstClr val="black"/>
                </a:solidFill>
                <a:latin typeface="Calibri" panose="020F0502020204030204"/>
              </a:rPr>
              <a:t>The focus should be on the achievement of the goals of communication by means of language.</a:t>
            </a:r>
          </a:p>
          <a:p>
            <a:pPr marL="171450" indent="-171450">
              <a:buFont typeface="Arial" panose="020B0604020202020204" pitchFamily="34" charset="0"/>
              <a:buChar char="•"/>
            </a:pPr>
            <a:r>
              <a:rPr kumimoji="0" lang="en-GB" sz="1100" i="0" u="none" strike="noStrike" kern="1200" cap="none" spc="0" normalizeH="0" baseline="0" noProof="0" dirty="0">
                <a:ln>
                  <a:noFill/>
                </a:ln>
                <a:solidFill>
                  <a:prstClr val="black"/>
                </a:solidFill>
                <a:effectLst/>
                <a:uLnTx/>
                <a:uFillTx/>
                <a:latin typeface="Calibri" panose="020F0502020204030204"/>
                <a:ea typeface="+mn-ea"/>
                <a:cs typeface="+mn-cs"/>
              </a:rPr>
              <a:t>And the descriptors can be used as guidelines that show the aims of communication to learners.</a:t>
            </a:r>
          </a:p>
          <a:p>
            <a:r>
              <a:rPr lang="en-GB" sz="1100" dirty="0"/>
              <a:t> The idea of planning a language activity backwards means that before embarking on the task of preparing a lesson plan, we need to analyse the requirements of the target language use situation of the learners, that is, the situation in which the learners are likely to use the foreign language in the future. </a:t>
            </a:r>
          </a:p>
          <a:p>
            <a:endParaRPr lang="en-GB"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2075711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US" sz="1200" dirty="0"/>
              <a:t>Naturally, </a:t>
            </a:r>
            <a:r>
              <a:rPr lang="en-US" dirty="0"/>
              <a:t>a</a:t>
            </a:r>
            <a:r>
              <a:rPr lang="en-US" sz="1200" dirty="0"/>
              <a:t>ction-oriented approach to language teaching and learning should have impact on language assessment. </a:t>
            </a:r>
          </a:p>
          <a:p>
            <a:endParaRPr lang="en-US" dirty="0"/>
          </a:p>
          <a:p>
            <a:r>
              <a:rPr lang="en-US" sz="1200" dirty="0"/>
              <a:t> „The methodological message of the CEFR is that language learning should be directed towards enabling learners to act in real-life situations, expressing themselves and accomplishing tasks of different natures. Thus, the criterion suggested for assessment is communicative ability in real life, in relation to a continuum of ability (Levels </a:t>
            </a:r>
            <a:r>
              <a:rPr lang="en-US" sz="1200"/>
              <a:t>A1-C2)” </a:t>
            </a:r>
            <a:r>
              <a:rPr lang="en-US" sz="1200" dirty="0"/>
              <a:t>(Council of Europe 2020: 29). </a:t>
            </a:r>
          </a:p>
          <a:p>
            <a:endParaRPr lang="en-US" dirty="0"/>
          </a:p>
          <a:p>
            <a:r>
              <a:rPr lang="en-US" dirty="0"/>
              <a:t>As the foreign language teaching and learning becomes focused on communicative task achievement, likewise the assessment of language should concentrate on communicative achievement of language tasks, which should be aligned with suitable proficiency levels. </a:t>
            </a:r>
          </a:p>
        </p:txBody>
      </p:sp>
      <p:sp>
        <p:nvSpPr>
          <p:cNvPr id="4" name="Symbol zastępczy numeru slajdu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3221107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dirty="0"/>
              <a:t>Implementing the action-oriented approach and the product of language communication.</a:t>
            </a:r>
          </a:p>
          <a:p>
            <a:r>
              <a:rPr lang="en-GB" sz="1200" dirty="0"/>
              <a:t>„Above all, the action-oriented approach implies purposeful, collaborative tasks in the classroom, the primary focus of which is not language. If the primary focus of a task is not language, then there must be some other product or outcome (such as planning an outing, making a poster, creating a blog, designing a festival or choosing a candidate). Descriptors can be used to help design such tasks and also to observe and, if desired, to (self-)assess the language use of learners during the </a:t>
            </a:r>
            <a:r>
              <a:rPr lang="en-GB" sz="1200"/>
              <a:t>task.” </a:t>
            </a:r>
            <a:r>
              <a:rPr lang="en-GB" sz="1200" dirty="0"/>
              <a:t>(Council of Europe 2020: 30).</a:t>
            </a:r>
          </a:p>
          <a:p>
            <a:endParaRPr lang="en-GB" dirty="0"/>
          </a:p>
          <a:p>
            <a:endParaRPr lang="en-GB" dirty="0"/>
          </a:p>
          <a:p>
            <a:r>
              <a:rPr lang="en-GB" dirty="0"/>
              <a:t>This means that in the process of language teaching, learning and assessment learners should simulate real-life communicative situations. </a:t>
            </a:r>
          </a:p>
          <a:p>
            <a:r>
              <a:rPr lang="en-GB" dirty="0"/>
              <a:t>And CEFR Companion Volume descriptors can be used as guidelines for teachers for planning such situations in the classroom, as well as </a:t>
            </a:r>
            <a:r>
              <a:rPr lang="en-GB" dirty="0" err="1"/>
              <a:t>as</a:t>
            </a:r>
            <a:r>
              <a:rPr lang="en-GB" dirty="0"/>
              <a:t> guidelines for students for evaluating their achievements during such a communicative situation.</a:t>
            </a:r>
          </a:p>
          <a:p>
            <a:endParaRPr lang="en-GB"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2897973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420688" y="4776430"/>
            <a:ext cx="5956300" cy="4524323"/>
          </a:xfrm>
        </p:spPr>
        <p:txBody>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rPr>
              <a:t>Now let’s move on to planning a classroom activity.</a:t>
            </a:r>
            <a:endParaRPr lang="en-GB" sz="1000" dirty="0">
              <a:effectLst/>
              <a:latin typeface="Arial" panose="020B0604020202020204" pitchFamily="34" charset="0"/>
              <a:ea typeface="Calibri" panose="020F0502020204030204" pitchFamily="34" charset="0"/>
            </a:endParaRPr>
          </a:p>
          <a:p>
            <a:pPr>
              <a:lnSpc>
                <a:spcPct val="107000"/>
              </a:lnSpc>
              <a:spcAft>
                <a:spcPts val="800"/>
              </a:spcAft>
            </a:pPr>
            <a:r>
              <a:rPr lang="en-US" sz="1000" dirty="0">
                <a:effectLst/>
                <a:latin typeface="Calibri" panose="020F0502020204030204" pitchFamily="34" charset="0"/>
                <a:ea typeface="Calibri" panose="020F0502020204030204" pitchFamily="34" charset="0"/>
              </a:rPr>
              <a:t>I am going to demonstrate how CEFR Companion Volume descriptors can be useful in planning a classroom or assessment activity for a class of electrical engineering student</a:t>
            </a:r>
            <a:r>
              <a:rPr lang="en-GB" sz="1000" dirty="0">
                <a:effectLst/>
                <a:latin typeface="Calibri" panose="020F0502020204030204" pitchFamily="34" charset="0"/>
                <a:ea typeface="Calibri" panose="020F0502020204030204" pitchFamily="34" charset="0"/>
              </a:rPr>
              <a:t>s</a:t>
            </a:r>
            <a:r>
              <a:rPr lang="en-US" sz="1000" dirty="0">
                <a:effectLst/>
                <a:latin typeface="Calibri" panose="020F0502020204030204" pitchFamily="34" charset="0"/>
                <a:ea typeface="Calibri" panose="020F0502020204030204" pitchFamily="34" charset="0"/>
              </a:rPr>
              <a:t> who learn English at B2 level at a technical University.</a:t>
            </a:r>
            <a:endParaRPr lang="en-GB" sz="1000" dirty="0">
              <a:effectLst/>
              <a:latin typeface="Arial" panose="020B0604020202020204" pitchFamily="34" charset="0"/>
              <a:ea typeface="Calibri" panose="020F0502020204030204" pitchFamily="34" charset="0"/>
            </a:endParaRPr>
          </a:p>
          <a:p>
            <a:pPr>
              <a:lnSpc>
                <a:spcPct val="107000"/>
              </a:lnSpc>
              <a:spcAft>
                <a:spcPts val="800"/>
              </a:spcAft>
            </a:pPr>
            <a:r>
              <a:rPr lang="en-US" sz="1000" dirty="0">
                <a:effectLst/>
                <a:latin typeface="Calibri" panose="020F0502020204030204" pitchFamily="34" charset="0"/>
                <a:ea typeface="Calibri" panose="020F0502020204030204" pitchFamily="34" charset="0"/>
              </a:rPr>
              <a:t>First of all, we need to start with a careful analysis of the needs of our students. For this we should ask ourselves 3 questions:</a:t>
            </a:r>
            <a:endParaRPr lang="en-GB" sz="10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US" sz="1000" dirty="0">
                <a:effectLst/>
                <a:latin typeface="Calibri" panose="020F0502020204030204" pitchFamily="34" charset="0"/>
                <a:ea typeface="Calibri" panose="020F0502020204030204" pitchFamily="34" charset="0"/>
              </a:rPr>
              <a:t>What is the likely situation in the future in which our students may use the English language?</a:t>
            </a:r>
            <a:endParaRPr lang="en-GB" sz="10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US" sz="1000" dirty="0">
                <a:effectLst/>
                <a:latin typeface="Calibri" panose="020F0502020204030204" pitchFamily="34" charset="0"/>
                <a:ea typeface="Calibri" panose="020F0502020204030204" pitchFamily="34" charset="0"/>
              </a:rPr>
              <a:t>What are the notional and functional requirements of this situation? In other words, what are the roles that students will need to play and what are the skills they will need to make use of in order to successfully complete the task?</a:t>
            </a:r>
            <a:endParaRPr lang="en-GB" sz="10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US" sz="1000" dirty="0">
                <a:effectLst/>
                <a:latin typeface="Calibri" panose="020F0502020204030204" pitchFamily="34" charset="0"/>
                <a:ea typeface="Calibri" panose="020F0502020204030204" pitchFamily="34" charset="0"/>
              </a:rPr>
              <a:t>What language structures will be required for the purposes of successful communication in this situation?</a:t>
            </a:r>
            <a:endParaRPr lang="en-GB" sz="10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Arial" panose="020B0604020202020204" pitchFamily="34" charset="0"/>
              <a:buChar char="•"/>
              <a:tabLst>
                <a:tab pos="457200" algn="l"/>
              </a:tabLst>
            </a:pPr>
            <a:r>
              <a:rPr lang="en-US" sz="1000" dirty="0">
                <a:effectLst/>
                <a:latin typeface="Calibri" panose="020F0502020204030204" pitchFamily="34" charset="0"/>
                <a:ea typeface="Calibri" panose="020F0502020204030204" pitchFamily="34" charset="0"/>
                <a:cs typeface="Times New Roman" panose="02020603050405020304" pitchFamily="18" charset="0"/>
              </a:rPr>
              <a:t>Answering the first question: A situation in which electrical engineers need to discuss restructuring or designing a power system for a local community is certainly a real-life situation.  This is a likely target language use situation. In their future jobs as engineers students will certainly discuss a variety of systems, report findings, suggest solutions and present them in meetings and conferences. </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US" sz="1000" dirty="0">
                <a:effectLst/>
                <a:latin typeface="Calibri" panose="020F0502020204030204" pitchFamily="34" charset="0"/>
                <a:ea typeface="Calibri" panose="020F0502020204030204" pitchFamily="34" charset="0"/>
                <a:cs typeface="Times New Roman" panose="02020603050405020304" pitchFamily="18" charset="0"/>
              </a:rPr>
              <a:t>CEFR Companion Volume descriptors can be helpful as regards the answer to the second question because the</a:t>
            </a:r>
            <a:r>
              <a:rPr lang="en-GB" sz="1000" dirty="0">
                <a:effectLst/>
                <a:latin typeface="Calibri" panose="020F0502020204030204" pitchFamily="34" charset="0"/>
                <a:ea typeface="Calibri" panose="020F0502020204030204" pitchFamily="34" charset="0"/>
                <a:cs typeface="Times New Roman" panose="02020603050405020304" pitchFamily="18" charset="0"/>
              </a:rPr>
              <a:t>y provide</a:t>
            </a:r>
            <a:r>
              <a:rPr lang="en-US" sz="1000" dirty="0">
                <a:effectLst/>
                <a:latin typeface="Calibri" panose="020F0502020204030204" pitchFamily="34" charset="0"/>
                <a:ea typeface="Calibri" panose="020F0502020204030204" pitchFamily="34" charset="0"/>
                <a:cs typeface="Times New Roman" panose="02020603050405020304" pitchFamily="18" charset="0"/>
              </a:rPr>
              <a:t> examples of notions and functions which are normally used when we cooperate to solve a problem (Collaborating in a group) or when we coordinate the group’s work (Leading group work). </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Calibri" panose="020F0502020204030204" pitchFamily="34" charset="0"/>
                <a:ea typeface="Calibri" panose="020F0502020204030204" pitchFamily="34" charset="0"/>
              </a:rPr>
              <a:t>Now let’s have a look at these descriptors…</a:t>
            </a:r>
            <a:endParaRPr lang="en-GB" sz="1000" dirty="0">
              <a:effectLst/>
              <a:latin typeface="Arial" panose="020B0604020202020204" pitchFamily="34" charset="0"/>
              <a:ea typeface="Calibri" panose="020F0502020204030204" pitchFamily="34" charset="0"/>
            </a:endParaRPr>
          </a:p>
          <a:p>
            <a:endParaRPr lang="en-GB" sz="1000"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5</a:t>
            </a:fld>
            <a:endParaRPr lang="de-AT"/>
          </a:p>
        </p:txBody>
      </p:sp>
    </p:spTree>
    <p:extLst>
      <p:ext uri="{BB962C8B-B14F-4D97-AF65-F5344CB8AC3E}">
        <p14:creationId xmlns:p14="http://schemas.microsoft.com/office/powerpoint/2010/main" val="4001246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679768" y="4776430"/>
            <a:ext cx="5438140" cy="422925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Descriptor scales for mediating concepts are classified as „Collaborating in a group” and „Leading group work”. They present the activities which language users are likely to engage in when looking for solutions to problems or devising new ideas, schemes or concepts in their personal, educational and professional contexts.</a:t>
            </a:r>
          </a:p>
          <a:p>
            <a:endParaRPr lang="en-GB" sz="1100" dirty="0"/>
          </a:p>
          <a:p>
            <a:r>
              <a:rPr lang="en-GB" sz="1100" dirty="0"/>
              <a:t>These activities are divide</a:t>
            </a:r>
            <a:r>
              <a:rPr lang="pl-PL" sz="1100" dirty="0"/>
              <a:t>d</a:t>
            </a:r>
            <a:r>
              <a:rPr lang="en-GB" sz="1100" dirty="0"/>
              <a:t> as follows:</a:t>
            </a:r>
          </a:p>
          <a:p>
            <a:endParaRPr lang="en-GB" sz="1100" dirty="0"/>
          </a:p>
          <a:p>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„Collaborating in a group” is divided into </a:t>
            </a:r>
            <a:r>
              <a:rPr lang="en-GB" sz="1100" dirty="0"/>
              <a:t>„Facilitating collaborative interaction with peers” and Collaborating to construct meaning” , whereas </a:t>
            </a: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„Leading group work”  is divided into </a:t>
            </a:r>
            <a:r>
              <a:rPr lang="en-GB" sz="1100" dirty="0"/>
              <a:t> „Managing interaction” and „Encouraging conceptual talk”</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GB" sz="1100" dirty="0"/>
          </a:p>
          <a:p>
            <a:r>
              <a:rPr lang="pl-PL" sz="1100" dirty="0"/>
              <a:t>„</a:t>
            </a:r>
            <a:r>
              <a:rPr lang="en-GB" sz="1100" dirty="0"/>
              <a:t>Collaborating to construct meaning</a:t>
            </a:r>
            <a:r>
              <a:rPr lang="pl-PL" sz="1100" dirty="0"/>
              <a:t>”</a:t>
            </a:r>
            <a:r>
              <a:rPr lang="en-GB" sz="1100" dirty="0"/>
              <a:t> and „Encouraging conceptual talk”  involve developing ideas, asking questions to stimulate logical reasoning, asking for explanations and justifications of opinions, building upon other interlocutor’s ideas, and summarizing the points and decisions reached so far so that the discussion can continue in the right direction. </a:t>
            </a:r>
          </a:p>
          <a:p>
            <a:endParaRPr lang="en-GB" sz="1100" dirty="0"/>
          </a:p>
          <a:p>
            <a:r>
              <a:rPr lang="en-GB" sz="1100" dirty="0"/>
              <a:t>„Facilitating collaborative interaction with peers” and „ Managing interaction” deals with establishing conditions for effective teamwork. „Facilitating collaborative interaction with peers” refers to the ability to contribute to the group work in order to move the discussion forward to achieve the communicative goal, whereas „ Managing interaction” concerns the ability to lead the discussion by monitoring communication and intervening if the communication gets off the track or the group members’ contributions are not balanced.</a:t>
            </a:r>
          </a:p>
          <a:p>
            <a:endParaRPr lang="en-US" sz="1100"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6</a:t>
            </a:fld>
            <a:endParaRPr lang="de-AT"/>
          </a:p>
        </p:txBody>
      </p:sp>
    </p:spTree>
    <p:extLst>
      <p:ext uri="{BB962C8B-B14F-4D97-AF65-F5344CB8AC3E}">
        <p14:creationId xmlns:p14="http://schemas.microsoft.com/office/powerpoint/2010/main" val="3694689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420688" y="4776430"/>
            <a:ext cx="5956300" cy="4515615"/>
          </a:xfrm>
        </p:spPr>
        <p:txBody>
          <a:bodyPr/>
          <a:lstStyle/>
          <a:p>
            <a:pPr>
              <a:lnSpc>
                <a:spcPct val="107000"/>
              </a:lnSpc>
              <a:spcAft>
                <a:spcPts val="800"/>
              </a:spcAft>
            </a:pPr>
            <a:r>
              <a:rPr lang="en-GB" sz="1000" dirty="0">
                <a:effectLst/>
                <a:latin typeface="Calibri" panose="020F0502020204030204" pitchFamily="34" charset="0"/>
                <a:ea typeface="Calibri" panose="020F0502020204030204" pitchFamily="34" charset="0"/>
              </a:rPr>
              <a:t>The following 4 slides show B2 descriptors chosen for this particular classroom activity of collaborating to design a power transmission and distribution system. </a:t>
            </a:r>
            <a:endParaRPr lang="en-GB" sz="1000" dirty="0">
              <a:effectLst/>
              <a:latin typeface="Arial" panose="020B0604020202020204" pitchFamily="34" charset="0"/>
              <a:ea typeface="Calibri" panose="020F0502020204030204" pitchFamily="34" charset="0"/>
            </a:endParaRPr>
          </a:p>
          <a:p>
            <a:pPr>
              <a:lnSpc>
                <a:spcPct val="107000"/>
              </a:lnSpc>
              <a:spcAft>
                <a:spcPts val="800"/>
              </a:spcAft>
            </a:pPr>
            <a:r>
              <a:rPr lang="en-GB" sz="1000" dirty="0">
                <a:effectLst/>
                <a:latin typeface="Calibri" panose="020F0502020204030204" pitchFamily="34" charset="0"/>
                <a:ea typeface="Calibri" panose="020F0502020204030204" pitchFamily="34" charset="0"/>
              </a:rPr>
              <a:t>This slide presents the scale of „Facilitating collaborative interaction with peers”. As you can see  5 descriptors have been chosen: </a:t>
            </a:r>
            <a:endParaRPr lang="en-GB" sz="10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GB" sz="1000" dirty="0">
                <a:effectLst/>
                <a:latin typeface="Calibri" panose="020F0502020204030204" pitchFamily="34" charset="0"/>
                <a:ea typeface="Calibri" panose="020F0502020204030204" pitchFamily="34" charset="0"/>
              </a:rPr>
              <a:t>Can, based on people’s reactions, adjust the way they formulate questions and/or intervene in </a:t>
            </a:r>
            <a:r>
              <a:rPr lang="pl-PL" sz="1000" dirty="0">
                <a:effectLst/>
                <a:latin typeface="Calibri" panose="020F0502020204030204" pitchFamily="34" charset="0"/>
                <a:ea typeface="Calibri" panose="020F0502020204030204" pitchFamily="34" charset="0"/>
              </a:rPr>
              <a:t>group</a:t>
            </a:r>
            <a:r>
              <a:rPr lang="en-GB" sz="1000" dirty="0">
                <a:effectLst/>
                <a:latin typeface="Calibri" panose="020F0502020204030204" pitchFamily="34" charset="0"/>
                <a:ea typeface="Calibri" panose="020F0502020204030204" pitchFamily="34" charset="0"/>
              </a:rPr>
              <a:t> interaction.</a:t>
            </a:r>
            <a:endParaRPr lang="en-GB" sz="10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GB" sz="1000" b="1" dirty="0">
                <a:effectLst/>
                <a:latin typeface="Calibri" panose="020F0502020204030204" pitchFamily="34" charset="0"/>
                <a:ea typeface="Calibri" panose="020F0502020204030204" pitchFamily="34" charset="0"/>
              </a:rPr>
              <a:t>Can act as rapporteur in a group discussion</a:t>
            </a:r>
            <a:r>
              <a:rPr lang="en-GB" sz="1000" dirty="0">
                <a:effectLst/>
                <a:latin typeface="Calibri" panose="020F0502020204030204" pitchFamily="34" charset="0"/>
                <a:ea typeface="Calibri" panose="020F0502020204030204" pitchFamily="34" charset="0"/>
              </a:rPr>
              <a:t>, noting ideas and decisions, discussing these with the group and later giving a summary of the group’s view(s) in a plenary.</a:t>
            </a:r>
            <a:endParaRPr lang="en-GB" sz="10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GB" sz="1000" dirty="0">
                <a:effectLst/>
                <a:latin typeface="Calibri" panose="020F0502020204030204" pitchFamily="34" charset="0"/>
                <a:ea typeface="Calibri" panose="020F0502020204030204" pitchFamily="34" charset="0"/>
              </a:rPr>
              <a:t>Can ask questions to stimulate discussion on how to organise collaborative work.</a:t>
            </a:r>
            <a:endParaRPr lang="en-GB" sz="10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GB" sz="1000" dirty="0">
                <a:effectLst/>
                <a:latin typeface="Calibri" panose="020F0502020204030204" pitchFamily="34" charset="0"/>
                <a:ea typeface="Calibri" panose="020F0502020204030204" pitchFamily="34" charset="0"/>
              </a:rPr>
              <a:t>Can help define goals for teamwork and compare options for how to achieve them.</a:t>
            </a:r>
            <a:endParaRPr lang="en-GB" sz="10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GB" sz="1000" dirty="0">
                <a:effectLst/>
                <a:latin typeface="Calibri" panose="020F0502020204030204" pitchFamily="34" charset="0"/>
                <a:ea typeface="Calibri" panose="020F0502020204030204" pitchFamily="34" charset="0"/>
              </a:rPr>
              <a:t>Can refocus a discussion by suggesting what to consider next, and how to proceed.</a:t>
            </a:r>
            <a:endParaRPr lang="en-GB" sz="1000" dirty="0">
              <a:effectLst/>
              <a:latin typeface="Arial" panose="020B0604020202020204" pitchFamily="34" charset="0"/>
              <a:ea typeface="Calibri" panose="020F0502020204030204" pitchFamily="34" charset="0"/>
            </a:endParaRPr>
          </a:p>
          <a:p>
            <a:pPr>
              <a:lnSpc>
                <a:spcPct val="107000"/>
              </a:lnSpc>
              <a:spcAft>
                <a:spcPts val="800"/>
              </a:spcAft>
            </a:pPr>
            <a:r>
              <a:rPr lang="en-GB" sz="1000" dirty="0">
                <a:effectLst/>
                <a:latin typeface="Calibri" panose="020F0502020204030204" pitchFamily="34" charset="0"/>
                <a:ea typeface="Calibri" panose="020F0502020204030204" pitchFamily="34" charset="0"/>
              </a:rPr>
              <a:t>When thinking about the situation of discussing a solution to the power transmission design, my attention was drawn to the phrase “Can act as rapporteur in a group discussion”. The function expressed by the phrase made me think that perhaps assigning specific roles and responsibilities to students might have a beneficial effect on developing mediation skills. For example,  assigning each team member a different and complementary role, e.g. the roles of the rapporteur, the chairperson, a person responsible for gathering information on the geographical features of the area where the power system is going to be built, a person who will collect information about practicality and feasibility issues of the new system, a person who is responsible for gathering information about the related health issues etc. These roles might be useful for developing mediation micro-skills more effectively than when students are asked to look for solutions and discuss them without the roles being assigned. This is because students having their roles assigned will feel responsible for conveying the information and this in turn might increase their motivation to participate actively in creating ideas, explaining points, giving arguments and proposing solutions.</a:t>
            </a:r>
            <a:endParaRPr lang="en-GB" sz="1000" dirty="0">
              <a:effectLst/>
              <a:latin typeface="Arial" panose="020B0604020202020204" pitchFamily="34" charset="0"/>
              <a:ea typeface="Calibri" panose="020F0502020204030204" pitchFamily="34"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7</a:t>
            </a:fld>
            <a:endParaRPr lang="de-AT"/>
          </a:p>
        </p:txBody>
      </p:sp>
    </p:spTree>
    <p:extLst>
      <p:ext uri="{BB962C8B-B14F-4D97-AF65-F5344CB8AC3E}">
        <p14:creationId xmlns:p14="http://schemas.microsoft.com/office/powerpoint/2010/main" val="697564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ea typeface="+mn-ea"/>
                <a:cs typeface="+mn-cs"/>
              </a:rPr>
              <a:t>This slide presents the scale of „Collaborating to construct meaning”. As you can see  6 descriptors have been chosen: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ea typeface="+mn-ea"/>
              <a:cs typeface="+mn-cs"/>
            </a:endParaRPr>
          </a:p>
          <a:p>
            <a:pPr lvl="0">
              <a:lnSpc>
                <a:spcPct val="100000"/>
              </a:lnSpc>
            </a:pPr>
            <a:r>
              <a:rPr lang="en-GB" sz="1100" dirty="0"/>
              <a:t>1. Can highlight the main issue that needs to be resolved in a complex task and the important aspects that need to be taken into account.</a:t>
            </a:r>
          </a:p>
          <a:p>
            <a:pPr lvl="0">
              <a:lnSpc>
                <a:spcPct val="100000"/>
              </a:lnSpc>
            </a:pPr>
            <a:r>
              <a:rPr lang="en-GB" sz="1100" dirty="0"/>
              <a:t>2. Can contribute to collaborative decision making and problem solving, expressing and co-developing ideas, explaining details and making suggestions for future action.</a:t>
            </a:r>
          </a:p>
          <a:p>
            <a:pPr lvl="0">
              <a:lnSpc>
                <a:spcPct val="100000"/>
              </a:lnSpc>
            </a:pPr>
            <a:r>
              <a:rPr lang="en-GB" sz="1100" dirty="0"/>
              <a:t>3. Can help organise the discussion in a group by reporting what others have said, summarising, elaborating and weighing up different points of view.</a:t>
            </a:r>
          </a:p>
          <a:p>
            <a:pPr lvl="0">
              <a:lnSpc>
                <a:spcPct val="100000"/>
              </a:lnSpc>
            </a:pPr>
            <a:r>
              <a:rPr lang="en-GB" sz="1100" dirty="0"/>
              <a:t>4. Can further develop other people’s ideas and opinions.</a:t>
            </a:r>
          </a:p>
          <a:p>
            <a:pPr lvl="0">
              <a:lnSpc>
                <a:spcPct val="100000"/>
              </a:lnSpc>
            </a:pPr>
            <a:r>
              <a:rPr lang="en-GB" sz="1100" dirty="0"/>
              <a:t>5. Can present their ideas in a group and pose questions that invite reactions from other group members’ perspectives.</a:t>
            </a:r>
          </a:p>
          <a:p>
            <a:pPr lvl="0">
              <a:lnSpc>
                <a:spcPct val="100000"/>
              </a:lnSpc>
            </a:pPr>
            <a:r>
              <a:rPr lang="en-GB" sz="1100" dirty="0"/>
              <a:t>6. Can consider two different sides of an issue, giving arguments for and against, and propose a solution or compromise.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ea typeface="+mn-ea"/>
              <a:cs typeface="+mn-cs"/>
            </a:endParaRPr>
          </a:p>
          <a:p>
            <a:r>
              <a:rPr lang="en-GB" sz="1100" dirty="0"/>
              <a:t>These points describe what people actually do by means of language while discussing a problem. They are vey helpful for planning what language structures should be practiced for  successful communication and accomplishing the goal of  designing a local power</a:t>
            </a:r>
            <a:r>
              <a:rPr lang="pl-PL" sz="1100" dirty="0"/>
              <a:t> grid</a:t>
            </a:r>
            <a:r>
              <a:rPr lang="en-GB" sz="1100" dirty="0"/>
              <a:t> collaboratively. They might also be very useful for preparing</a:t>
            </a:r>
            <a:r>
              <a:rPr lang="pl-PL" sz="1100" dirty="0"/>
              <a:t> </a:t>
            </a:r>
            <a:r>
              <a:rPr lang="en-GB" sz="1100" dirty="0"/>
              <a:t>assessment or  self-assessment criteria.</a:t>
            </a:r>
          </a:p>
        </p:txBody>
      </p:sp>
      <p:sp>
        <p:nvSpPr>
          <p:cNvPr id="4" name="Symbol zastępczy numeru slajdu 3"/>
          <p:cNvSpPr>
            <a:spLocks noGrp="1"/>
          </p:cNvSpPr>
          <p:nvPr>
            <p:ph type="sldNum" sz="quarter" idx="5"/>
          </p:nvPr>
        </p:nvSpPr>
        <p:spPr/>
        <p:txBody>
          <a:bodyPr/>
          <a:lstStyle/>
          <a:p>
            <a:fld id="{5987D6DD-DFA2-43CB-AD64-2EC5BC4A30E6}" type="slidenum">
              <a:rPr lang="de-AT" smtClean="0"/>
              <a:t>8</a:t>
            </a:fld>
            <a:endParaRPr lang="de-AT"/>
          </a:p>
        </p:txBody>
      </p:sp>
    </p:spTree>
    <p:extLst>
      <p:ext uri="{BB962C8B-B14F-4D97-AF65-F5344CB8AC3E}">
        <p14:creationId xmlns:p14="http://schemas.microsoft.com/office/powerpoint/2010/main" val="1178563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420688" y="4776431"/>
            <a:ext cx="5956300" cy="1911752"/>
          </a:xfrm>
        </p:spPr>
        <p: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rPr>
              <a:t>Now let’s have a look at descriptors included in the scale of „Managing interaction”. There are 6 descriptors relevant to my classroom activity planning. All of them relate to the role of the meeting’s chairperson. In fact</a:t>
            </a:r>
            <a:r>
              <a:rPr lang="en-GB" sz="1200" dirty="0">
                <a:effectLst/>
                <a:latin typeface="Calibri" panose="020F0502020204030204" pitchFamily="34" charset="0"/>
                <a:ea typeface="Calibri" panose="020F0502020204030204" pitchFamily="34" charset="0"/>
              </a:rPr>
              <a:t>,</a:t>
            </a:r>
            <a:r>
              <a:rPr lang="en-US" sz="1200" dirty="0">
                <a:effectLst/>
                <a:latin typeface="Calibri" panose="020F0502020204030204" pitchFamily="34" charset="0"/>
                <a:ea typeface="Calibri" panose="020F0502020204030204" pitchFamily="34" charset="0"/>
              </a:rPr>
              <a:t> they give guidelines for the student who is assigned the role and </a:t>
            </a:r>
            <a:r>
              <a:rPr lang="en-GB" sz="1200" dirty="0">
                <a:effectLst/>
                <a:latin typeface="Calibri" panose="020F0502020204030204" pitchFamily="34" charset="0"/>
                <a:ea typeface="Calibri" panose="020F0502020204030204" pitchFamily="34" charset="0"/>
              </a:rPr>
              <a:t>a lot of </a:t>
            </a:r>
            <a:r>
              <a:rPr lang="en-US" sz="1200" dirty="0">
                <a:effectLst/>
                <a:latin typeface="Calibri" panose="020F0502020204030204" pitchFamily="34" charset="0"/>
                <a:ea typeface="Calibri" panose="020F0502020204030204" pitchFamily="34" charset="0"/>
              </a:rPr>
              <a:t>useful information for the teacher to provide language structures necessary for the successful fulfilment of the role. For example:</a:t>
            </a:r>
            <a:endParaRPr lang="en-GB" sz="12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GB" sz="1200" dirty="0">
                <a:effectLst/>
                <a:latin typeface="Calibri" panose="020F0502020204030204" pitchFamily="34" charset="0"/>
                <a:ea typeface="Calibri" panose="020F0502020204030204" pitchFamily="34" charset="0"/>
              </a:rPr>
              <a:t>Can organise and manage collaborative group work efficiently.</a:t>
            </a:r>
            <a:endParaRPr lang="en-GB" sz="1200" dirty="0">
              <a:effectLst/>
              <a:latin typeface="Arial" panose="020B0604020202020204" pitchFamily="34" charset="0"/>
              <a:ea typeface="Calibri" panose="020F0502020204030204" pitchFamily="34" charset="0"/>
            </a:endParaRPr>
          </a:p>
          <a:p>
            <a:pPr marL="342900" lvl="0" indent="-342900">
              <a:lnSpc>
                <a:spcPct val="107000"/>
              </a:lnSpc>
              <a:spcAft>
                <a:spcPts val="800"/>
              </a:spcAft>
              <a:buFont typeface="+mj-lt"/>
              <a:buAutoNum type="arabicPeriod"/>
              <a:tabLst>
                <a:tab pos="457200" algn="l"/>
              </a:tabLst>
            </a:pPr>
            <a:r>
              <a:rPr lang="en-GB" sz="1200" dirty="0">
                <a:effectLst/>
                <a:latin typeface="Calibri" panose="020F0502020204030204" pitchFamily="34" charset="0"/>
                <a:ea typeface="Calibri" panose="020F0502020204030204" pitchFamily="34" charset="0"/>
              </a:rPr>
              <a:t>Can monitor individual and group work non-intrusively, intervening to set a group back on task or to ensure even participation.</a:t>
            </a:r>
            <a:endParaRPr lang="en-GB" sz="1200" dirty="0">
              <a:effectLst/>
              <a:latin typeface="Arial" panose="020B0604020202020204" pitchFamily="34" charset="0"/>
              <a:ea typeface="Calibri" panose="020F0502020204030204" pitchFamily="34" charset="0"/>
            </a:endParaRPr>
          </a:p>
          <a:p>
            <a:endParaRPr lang="en-GB"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9</a:t>
            </a:fld>
            <a:endParaRPr lang="de-AT"/>
          </a:p>
        </p:txBody>
      </p:sp>
    </p:spTree>
    <p:extLst>
      <p:ext uri="{BB962C8B-B14F-4D97-AF65-F5344CB8AC3E}">
        <p14:creationId xmlns:p14="http://schemas.microsoft.com/office/powerpoint/2010/main" val="684013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CEF9E-739F-479A-88FF-406B976D3D36}"/>
              </a:ext>
            </a:extLst>
          </p:cNvPr>
          <p:cNvSpPr>
            <a:spLocks noGrp="1"/>
          </p:cNvSpPr>
          <p:nvPr>
            <p:ph type="title"/>
          </p:nvPr>
        </p:nvSpPr>
        <p:spPr>
          <a:xfrm>
            <a:off x="490654" y="365125"/>
            <a:ext cx="11218126"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28EFE50B-7C7C-4DF4-AE05-0FEACFD4FE66}"/>
              </a:ext>
            </a:extLst>
          </p:cNvPr>
          <p:cNvSpPr>
            <a:spLocks noGrp="1"/>
          </p:cNvSpPr>
          <p:nvPr>
            <p:ph idx="1"/>
          </p:nvPr>
        </p:nvSpPr>
        <p:spPr>
          <a:xfrm>
            <a:off x="490654" y="1825625"/>
            <a:ext cx="11218126" cy="405106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2EACBC6-AFE4-4EA9-A032-D74003768541}"/>
              </a:ext>
            </a:extLst>
          </p:cNvPr>
          <p:cNvSpPr>
            <a:spLocks noGrp="1"/>
          </p:cNvSpPr>
          <p:nvPr>
            <p:ph type="dt" sz="half" idx="10"/>
          </p:nvPr>
        </p:nvSpPr>
        <p:spPr/>
        <p:txBody>
          <a:bodyPr/>
          <a:lstStyle/>
          <a:p>
            <a:fld id="{C570BBF5-6E72-4E8C-BE55-14BA2B23BCD2}" type="datetimeFigureOut">
              <a:rPr lang="de-DE" smtClean="0"/>
              <a:t>27.06.2024</a:t>
            </a:fld>
            <a:endParaRPr lang="de-DE"/>
          </a:p>
        </p:txBody>
      </p:sp>
      <p:sp>
        <p:nvSpPr>
          <p:cNvPr id="5" name="Fußzeilenplatzhalter 4">
            <a:extLst>
              <a:ext uri="{FF2B5EF4-FFF2-40B4-BE49-F238E27FC236}">
                <a16:creationId xmlns:a16="http://schemas.microsoft.com/office/drawing/2014/main" id="{E5E96894-4B8D-482F-97A6-3A24943B13E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3BB609-F3DA-4FC9-A3A4-CA5302B44A04}"/>
              </a:ext>
            </a:extLst>
          </p:cNvPr>
          <p:cNvSpPr>
            <a:spLocks noGrp="1"/>
          </p:cNvSpPr>
          <p:nvPr>
            <p:ph type="sldNum" sz="quarter" idx="12"/>
          </p:nvPr>
        </p:nvSpPr>
        <p:spPr/>
        <p:txBody>
          <a:bodyPr/>
          <a:lstStyle/>
          <a:p>
            <a:fld id="{2BAB5ED3-B125-42CE-A61E-48765D752D54}" type="slidenum">
              <a:rPr lang="de-DE" smtClean="0"/>
              <a:t>‹#›</a:t>
            </a:fld>
            <a:endParaRPr lang="de-DE"/>
          </a:p>
        </p:txBody>
      </p:sp>
    </p:spTree>
    <p:extLst>
      <p:ext uri="{BB962C8B-B14F-4D97-AF65-F5344CB8AC3E}">
        <p14:creationId xmlns:p14="http://schemas.microsoft.com/office/powerpoint/2010/main" val="14654637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A68BB3D9-6B51-FA67-0B6E-086BBD3F4AC7}"/>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6" name="Text Placeholder 2">
            <a:extLst>
              <a:ext uri="{FF2B5EF4-FFF2-40B4-BE49-F238E27FC236}">
                <a16:creationId xmlns:a16="http://schemas.microsoft.com/office/drawing/2014/main" id="{319FADE3-4671-4A66-9596-634997EE7624}"/>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7" name="Picture 6">
            <a:extLst>
              <a:ext uri="{FF2B5EF4-FFF2-40B4-BE49-F238E27FC236}">
                <a16:creationId xmlns:a16="http://schemas.microsoft.com/office/drawing/2014/main" id="{4739AD23-D933-0EF2-267E-155DEC805F0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46616" y="5847890"/>
            <a:ext cx="1958447" cy="668161"/>
          </a:xfrm>
          <a:prstGeom prst="rect">
            <a:avLst/>
          </a:prstGeom>
        </p:spPr>
      </p:pic>
      <p:sp>
        <p:nvSpPr>
          <p:cNvPr id="11" name="TextBox 10">
            <a:extLst>
              <a:ext uri="{FF2B5EF4-FFF2-40B4-BE49-F238E27FC236}">
                <a16:creationId xmlns:a16="http://schemas.microsoft.com/office/drawing/2014/main" id="{49143CCC-2413-75C2-1C4C-37D89CECF4BA}"/>
              </a:ext>
            </a:extLst>
          </p:cNvPr>
          <p:cNvSpPr txBox="1"/>
          <p:nvPr userDrawn="1"/>
        </p:nvSpPr>
        <p:spPr>
          <a:xfrm>
            <a:off x="2711491" y="5927225"/>
            <a:ext cx="7613780" cy="588826"/>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ecml.at/companionvolumetoolbox" TargetMode="External"/><Relationship Id="rId4" Type="http://schemas.openxmlformats.org/officeDocument/2006/relationships/hyperlink" Target="https://creativecommons.org/licenses/by-nc-sa/4.0/deed.en"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5.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m.coe.int/common-european-framework-of-reference-for-languages-learning-teaching/16809ea0d4"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png"/><Relationship Id="rId7" Type="http://schemas.openxmlformats.org/officeDocument/2006/relationships/diagramQuickStyle" Target="../diagrams/quickStyle1.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5.svg"/><Relationship Id="rId9" Type="http://schemas.microsoft.com/office/2007/relationships/diagramDrawing" Target="../diagrams/drawing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7.xml"/><Relationship Id="rId7" Type="http://schemas.openxmlformats.org/officeDocument/2006/relationships/diagramColors" Target="../diagrams/colors2.xml"/><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8.xml"/><Relationship Id="rId7" Type="http://schemas.openxmlformats.org/officeDocument/2006/relationships/diagramColors" Target="../diagrams/colors3.xml"/><Relationship Id="rId2" Type="http://schemas.openxmlformats.org/officeDocument/2006/relationships/slideLayout" Target="../slideLayouts/slideLayout1.xml"/><Relationship Id="rId1" Type="http://schemas.openxmlformats.org/officeDocument/2006/relationships/themeOverride" Target="../theme/themeOverride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5677" y="1705815"/>
            <a:ext cx="9711993" cy="969826"/>
          </a:xfrm>
        </p:spPr>
        <p:txBody>
          <a:bodyPr>
            <a:normAutofit fontScale="90000"/>
          </a:bodyPr>
          <a:lstStyle/>
          <a:p>
            <a:r>
              <a:rPr lang="en-GB" sz="4800" dirty="0">
                <a:solidFill>
                  <a:schemeClr val="accent5">
                    <a:lumMod val="50000"/>
                  </a:schemeClr>
                </a:solidFill>
              </a:rPr>
              <a:t>Applying the CEFR Companion Volume scale </a:t>
            </a:r>
            <a:r>
              <a:rPr lang="en-GB" sz="4800">
                <a:solidFill>
                  <a:schemeClr val="accent5">
                    <a:lumMod val="50000"/>
                  </a:schemeClr>
                </a:solidFill>
              </a:rPr>
              <a:t>of Mediating </a:t>
            </a:r>
            <a:r>
              <a:rPr lang="en-GB" sz="4800" dirty="0">
                <a:solidFill>
                  <a:schemeClr val="accent5">
                    <a:lumMod val="50000"/>
                  </a:schemeClr>
                </a:solidFill>
              </a:rPr>
              <a:t>concepts</a:t>
            </a:r>
            <a:endParaRPr lang="de-AT" sz="4800" dirty="0">
              <a:solidFill>
                <a:schemeClr val="accent5">
                  <a:lumMod val="50000"/>
                </a:schemeClr>
              </a:solidFill>
            </a:endParaRPr>
          </a:p>
        </p:txBody>
      </p:sp>
      <p:sp>
        <p:nvSpPr>
          <p:cNvPr id="4" name="TextBox 3"/>
          <p:cNvSpPr txBox="1"/>
          <p:nvPr/>
        </p:nvSpPr>
        <p:spPr>
          <a:xfrm>
            <a:off x="785813" y="518184"/>
            <a:ext cx="11994292"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Implémentation du Volume complémentaire du CECR – Boîte d’outils</a:t>
            </a:r>
          </a:p>
        </p:txBody>
      </p:sp>
      <p:pic>
        <p:nvPicPr>
          <p:cNvPr id="5" name="Obraz 4">
            <a:extLst>
              <a:ext uri="{FF2B5EF4-FFF2-40B4-BE49-F238E27FC236}">
                <a16:creationId xmlns:a16="http://schemas.microsoft.com/office/drawing/2014/main" id="{E33FCB5F-9FDD-4900-B4D8-CF5CA65FAE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7670" y="264104"/>
            <a:ext cx="1493414" cy="969826"/>
          </a:xfrm>
          <a:prstGeom prst="rect">
            <a:avLst/>
          </a:prstGeom>
        </p:spPr>
      </p:pic>
      <p:sp>
        <p:nvSpPr>
          <p:cNvPr id="3" name="Rectangle 3">
            <a:extLst>
              <a:ext uri="{FF2B5EF4-FFF2-40B4-BE49-F238E27FC236}">
                <a16:creationId xmlns:a16="http://schemas.microsoft.com/office/drawing/2014/main" id="{CFD1932A-BAD0-EEA5-D429-2DB88430994E}"/>
              </a:ext>
            </a:extLst>
          </p:cNvPr>
          <p:cNvSpPr>
            <a:spLocks noChangeArrowheads="1"/>
          </p:cNvSpPr>
          <p:nvPr/>
        </p:nvSpPr>
        <p:spPr bwMode="auto">
          <a:xfrm>
            <a:off x="785813" y="6127232"/>
            <a:ext cx="8315325"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2023. This work is licensed under an Attribution-</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NonCommercial</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ShareAlike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International Creative Commons </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hlinkClick r:id="rId4"/>
              </a:rPr>
              <a:t>CC-BY-NC-SA 4.0 License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Attribution: Original activity from </a:t>
            </a:r>
            <a:r>
              <a:rPr kumimoji="0" lang="en-US"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Fischer Johann (et al.)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(2023), </a:t>
            </a:r>
            <a:r>
              <a:rPr kumimoji="0" lang="en-GB" altLang="en-US" sz="900" b="0" i="1"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CEFR Companion Volume implementation 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 Council of Europe (European Centre for Modern Languages), Graz, available at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hlinkClick r:id="rId5"/>
              </a:rPr>
              <a:t>www.ecml.at/companionvolumetoolbox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414A61-E8BC-4619-A7DA-9CFC76F6B04E}"/>
              </a:ext>
            </a:extLst>
          </p:cNvPr>
          <p:cNvSpPr>
            <a:spLocks noGrp="1"/>
          </p:cNvSpPr>
          <p:nvPr>
            <p:ph type="ctrTitle"/>
          </p:nvPr>
        </p:nvSpPr>
        <p:spPr>
          <a:xfrm>
            <a:off x="346815" y="1600200"/>
            <a:ext cx="4993532" cy="2387600"/>
          </a:xfrm>
        </p:spPr>
        <p:txBody>
          <a:bodyPr anchor="b">
            <a:normAutofit/>
          </a:bodyPr>
          <a:lstStyle/>
          <a:p>
            <a:pPr algn="l"/>
            <a:r>
              <a:rPr lang="en-GB" dirty="0">
                <a:solidFill>
                  <a:srgbClr val="4472C4"/>
                </a:solidFill>
              </a:rPr>
              <a:t>Encouraging conceptual talk</a:t>
            </a:r>
          </a:p>
        </p:txBody>
      </p:sp>
      <p:sp>
        <p:nvSpPr>
          <p:cNvPr id="8" name="pole tekstowe 7">
            <a:extLst>
              <a:ext uri="{FF2B5EF4-FFF2-40B4-BE49-F238E27FC236}">
                <a16:creationId xmlns:a16="http://schemas.microsoft.com/office/drawing/2014/main" id="{5ED248C5-FEF9-462E-9A0A-048E12A93C65}"/>
              </a:ext>
            </a:extLst>
          </p:cNvPr>
          <p:cNvSpPr txBox="1"/>
          <p:nvPr/>
        </p:nvSpPr>
        <p:spPr>
          <a:xfrm>
            <a:off x="5457079" y="1997839"/>
            <a:ext cx="6096000" cy="3416320"/>
          </a:xfrm>
          <a:prstGeom prst="rect">
            <a:avLst/>
          </a:prstGeom>
          <a:noFill/>
        </p:spPr>
        <p:txBody>
          <a:bodyPr wrap="square">
            <a:spAutoFit/>
          </a:bodyPr>
          <a:lstStyle/>
          <a:p>
            <a:pPr marL="342900" indent="-342900">
              <a:buFont typeface="+mj-lt"/>
              <a:buAutoNum type="arabicPeriod"/>
            </a:pPr>
            <a:r>
              <a:rPr lang="en-GB" dirty="0"/>
              <a:t>Can encourage members of a group to describe and elaborate on their thinking.</a:t>
            </a:r>
          </a:p>
          <a:p>
            <a:pPr marL="342900" indent="-342900">
              <a:buFont typeface="+mj-lt"/>
              <a:buAutoNum type="arabicPeriod"/>
            </a:pPr>
            <a:r>
              <a:rPr lang="en-GB" dirty="0"/>
              <a:t>Can encourage members of a group to build on one another’s information and ideas to come up with a concept or solution.</a:t>
            </a:r>
          </a:p>
          <a:p>
            <a:pPr marL="342900" indent="-342900">
              <a:buFont typeface="+mj-lt"/>
              <a:buAutoNum type="arabicPeriod"/>
            </a:pPr>
            <a:r>
              <a:rPr lang="en-GB" dirty="0"/>
              <a:t>Can formulate questions and feedback to encourage people to expand on their   thinking and justify or clarify their opinions.</a:t>
            </a:r>
          </a:p>
          <a:p>
            <a:pPr marL="342900" indent="-342900">
              <a:buFont typeface="+mj-lt"/>
              <a:buAutoNum type="arabicPeriod"/>
            </a:pPr>
            <a:r>
              <a:rPr lang="en-GB" dirty="0"/>
              <a:t>Can build on people’s ideas and link them into coherent lines of thinking.</a:t>
            </a:r>
          </a:p>
          <a:p>
            <a:pPr marL="342900" indent="-342900">
              <a:buFont typeface="+mj-lt"/>
              <a:buAutoNum type="arabicPeriod"/>
            </a:pPr>
            <a:r>
              <a:rPr lang="en-GB" dirty="0"/>
              <a:t>Can ask people to explain how an idea fits with the main topic under discussion.</a:t>
            </a:r>
          </a:p>
        </p:txBody>
      </p:sp>
      <p:pic>
        <p:nvPicPr>
          <p:cNvPr id="20" name="Grafika 19" descr="Group Brainstorm">
            <a:extLst>
              <a:ext uri="{FF2B5EF4-FFF2-40B4-BE49-F238E27FC236}">
                <a16:creationId xmlns:a16="http://schemas.microsoft.com/office/drawing/2014/main" id="{A9CF5C7A-B733-4768-BCF8-EF1DA7300B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8076" y="342402"/>
            <a:ext cx="914400" cy="914400"/>
          </a:xfrm>
          <a:prstGeom prst="rect">
            <a:avLst/>
          </a:prstGeom>
        </p:spPr>
      </p:pic>
    </p:spTree>
    <p:extLst>
      <p:ext uri="{BB962C8B-B14F-4D97-AF65-F5344CB8AC3E}">
        <p14:creationId xmlns:p14="http://schemas.microsoft.com/office/powerpoint/2010/main" val="2828826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a:xfrm>
            <a:off x="500382" y="2103437"/>
            <a:ext cx="2278330" cy="1944780"/>
          </a:xfrm>
        </p:spPr>
        <p:txBody>
          <a:bodyPr>
            <a:normAutofit/>
          </a:bodyPr>
          <a:lstStyle/>
          <a:p>
            <a:r>
              <a:rPr lang="pl-PL" sz="5100" dirty="0">
                <a:solidFill>
                  <a:srgbClr val="3684C4"/>
                </a:solidFill>
              </a:rPr>
              <a:t>Task stages</a:t>
            </a:r>
            <a:endParaRPr lang="en-GB" sz="5100" dirty="0">
              <a:solidFill>
                <a:srgbClr val="3684C4"/>
              </a:solidFill>
            </a:endParaRP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2569141" y="1366726"/>
            <a:ext cx="7693445" cy="4581314"/>
          </a:xfrm>
        </p:spPr>
        <p:txBody>
          <a:bodyPr>
            <a:normAutofit/>
          </a:bodyPr>
          <a:lstStyle/>
          <a:p>
            <a:pPr marL="0" indent="0">
              <a:buNone/>
            </a:pPr>
            <a:r>
              <a:rPr lang="en-GB" sz="1900" dirty="0"/>
              <a:t>Stage 1 Students are divided into groups of 4. Within the groups</a:t>
            </a:r>
            <a:r>
              <a:rPr lang="pl-PL" sz="1900" dirty="0"/>
              <a:t>,</a:t>
            </a:r>
            <a:r>
              <a:rPr lang="en-GB" sz="1900" dirty="0"/>
              <a:t> students decide who will be the chairperson leading the work and discussion and the presenter whose role will be to describe and explain the product of the group’s work, that is, the poster.</a:t>
            </a:r>
          </a:p>
          <a:p>
            <a:pPr marL="0" indent="0">
              <a:buNone/>
            </a:pPr>
            <a:r>
              <a:rPr lang="en-GB" sz="1900" dirty="0"/>
              <a:t>Stage 2 The teacher provides texts about different aspects of power transmission and a map of the area showing its</a:t>
            </a:r>
            <a:r>
              <a:rPr lang="pl-PL" sz="1900" dirty="0"/>
              <a:t> </a:t>
            </a:r>
            <a:r>
              <a:rPr lang="en-GB" sz="1900" dirty="0"/>
              <a:t>geographical features. </a:t>
            </a:r>
          </a:p>
          <a:p>
            <a:pPr marL="0" indent="0">
              <a:spcAft>
                <a:spcPts val="600"/>
              </a:spcAft>
              <a:buNone/>
            </a:pPr>
            <a:r>
              <a:rPr lang="en-GB" sz="1900" dirty="0"/>
              <a:t>Stage 3 In the preparation stage students should gather information on the following issues:</a:t>
            </a:r>
          </a:p>
          <a:p>
            <a:pPr>
              <a:spcBef>
                <a:spcPts val="0"/>
              </a:spcBef>
              <a:spcAft>
                <a:spcPts val="600"/>
              </a:spcAft>
            </a:pPr>
            <a:r>
              <a:rPr lang="en-GB" sz="1900" dirty="0"/>
              <a:t>Student A: advantages and disadvantages of overhead and underground power transmission</a:t>
            </a:r>
            <a:r>
              <a:rPr lang="pl-PL" sz="1900" dirty="0"/>
              <a:t> </a:t>
            </a:r>
            <a:r>
              <a:rPr lang="en-GB" sz="1900" dirty="0"/>
              <a:t>and distribution, taking into account practicality and feasibility issues,</a:t>
            </a:r>
          </a:p>
          <a:p>
            <a:pPr>
              <a:spcBef>
                <a:spcPts val="0"/>
              </a:spcBef>
              <a:spcAft>
                <a:spcPts val="600"/>
              </a:spcAft>
            </a:pPr>
            <a:r>
              <a:rPr lang="en-GB" sz="1900" dirty="0"/>
              <a:t>Student B: health issues related to </a:t>
            </a:r>
            <a:r>
              <a:rPr lang="pl-PL" sz="1900" dirty="0"/>
              <a:t>high-</a:t>
            </a:r>
            <a:r>
              <a:rPr lang="pl-PL" sz="1900" dirty="0" err="1"/>
              <a:t>voltage</a:t>
            </a:r>
            <a:r>
              <a:rPr lang="en-GB" sz="1900" dirty="0"/>
              <a:t> power lines,</a:t>
            </a:r>
          </a:p>
          <a:p>
            <a:pPr>
              <a:spcBef>
                <a:spcPts val="0"/>
              </a:spcBef>
              <a:spcAft>
                <a:spcPts val="600"/>
              </a:spcAft>
            </a:pPr>
            <a:r>
              <a:rPr lang="en-GB" sz="1900" dirty="0"/>
              <a:t>Student C: aesthetic concerns to be considered,</a:t>
            </a:r>
          </a:p>
          <a:p>
            <a:pPr>
              <a:spcBef>
                <a:spcPts val="0"/>
              </a:spcBef>
              <a:spcAft>
                <a:spcPts val="600"/>
              </a:spcAft>
            </a:pPr>
            <a:r>
              <a:rPr lang="en-GB" sz="1900" dirty="0"/>
              <a:t>Student D: geographical features of the area. </a:t>
            </a:r>
          </a:p>
          <a:p>
            <a:pPr marL="0" indent="0">
              <a:buNone/>
            </a:pPr>
            <a:endParaRPr lang="en-GB" sz="2400" dirty="0"/>
          </a:p>
        </p:txBody>
      </p:sp>
    </p:spTree>
    <p:extLst>
      <p:ext uri="{BB962C8B-B14F-4D97-AF65-F5344CB8AC3E}">
        <p14:creationId xmlns:p14="http://schemas.microsoft.com/office/powerpoint/2010/main" val="111074085"/>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a:xfrm>
            <a:off x="428510" y="2103437"/>
            <a:ext cx="2669797" cy="1325563"/>
          </a:xfrm>
        </p:spPr>
        <p:txBody>
          <a:bodyPr>
            <a:noAutofit/>
          </a:bodyPr>
          <a:lstStyle/>
          <a:p>
            <a:r>
              <a:rPr lang="pl-PL" sz="5100" dirty="0">
                <a:solidFill>
                  <a:srgbClr val="3684C4"/>
                </a:solidFill>
              </a:rPr>
              <a:t>Task stages</a:t>
            </a:r>
            <a:endParaRPr lang="en-GB" sz="5100" dirty="0">
              <a:solidFill>
                <a:srgbClr val="3684C4"/>
              </a:solidFill>
            </a:endParaRP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2343705" y="1403466"/>
            <a:ext cx="8299755" cy="4051068"/>
          </a:xfrm>
        </p:spPr>
        <p:txBody>
          <a:bodyPr>
            <a:normAutofit lnSpcReduction="10000"/>
          </a:bodyPr>
          <a:lstStyle/>
          <a:p>
            <a:pPr marL="0" indent="0">
              <a:buNone/>
            </a:pPr>
            <a:r>
              <a:rPr lang="en-GB" sz="2400" dirty="0"/>
              <a:t>Stage 4  The chairperson divides the work among group members. Students read the assigned texts, find information</a:t>
            </a:r>
            <a:r>
              <a:rPr lang="pl-PL" sz="2400" dirty="0"/>
              <a:t> </a:t>
            </a:r>
            <a:r>
              <a:rPr lang="en-GB" sz="2400" dirty="0"/>
              <a:t>and prepare a short oral report in order to share the information with other group members.</a:t>
            </a:r>
          </a:p>
          <a:p>
            <a:pPr marL="0" indent="0">
              <a:buNone/>
            </a:pPr>
            <a:r>
              <a:rPr lang="en-GB" sz="2400" dirty="0"/>
              <a:t>Stage 5  Students present the findings within their group.</a:t>
            </a:r>
          </a:p>
          <a:p>
            <a:pPr marL="0" indent="0">
              <a:buNone/>
            </a:pPr>
            <a:r>
              <a:rPr lang="en-GB" sz="2400" dirty="0"/>
              <a:t>Stage 6 Students discuss the design of the new power grid and prepare the poster.</a:t>
            </a:r>
          </a:p>
          <a:p>
            <a:pPr marL="0" indent="0">
              <a:buNone/>
            </a:pPr>
            <a:r>
              <a:rPr lang="en-GB" sz="2400" dirty="0"/>
              <a:t>Stage 7  The student who has been assigned the role of the presenter demonstrates an describes the group’s poster to other students in the class. The group presentations may be followed </a:t>
            </a:r>
            <a:r>
              <a:rPr lang="pl-PL" sz="2400" dirty="0"/>
              <a:t>by</a:t>
            </a:r>
            <a:r>
              <a:rPr lang="en-GB" sz="2400" dirty="0"/>
              <a:t> a discussion of </a:t>
            </a:r>
            <a:r>
              <a:rPr lang="pl-PL" sz="2400" dirty="0"/>
              <a:t>the </a:t>
            </a:r>
            <a:r>
              <a:rPr lang="en-GB" sz="2400" dirty="0"/>
              <a:t>advantages and disadvantages of different designs.</a:t>
            </a:r>
          </a:p>
          <a:p>
            <a:pPr marL="0" indent="0">
              <a:buNone/>
            </a:pPr>
            <a:endParaRPr lang="en-GB" sz="2400" dirty="0"/>
          </a:p>
        </p:txBody>
      </p:sp>
    </p:spTree>
    <p:extLst>
      <p:ext uri="{BB962C8B-B14F-4D97-AF65-F5344CB8AC3E}">
        <p14:creationId xmlns:p14="http://schemas.microsoft.com/office/powerpoint/2010/main" val="1343781416"/>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Autofit/>
          </a:bodyPr>
          <a:lstStyle/>
          <a:p>
            <a:r>
              <a:rPr lang="pl-PL" sz="3600" dirty="0">
                <a:solidFill>
                  <a:srgbClr val="3684C4"/>
                </a:solidFill>
              </a:rPr>
              <a:t>Final comments</a:t>
            </a:r>
            <a:endParaRPr lang="en-GB" sz="3600" dirty="0">
              <a:solidFill>
                <a:srgbClr val="3684C4"/>
              </a:solidFill>
            </a:endParaRP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2053917"/>
          </a:xfrm>
        </p:spPr>
        <p:txBody>
          <a:bodyPr>
            <a:normAutofit/>
          </a:bodyPr>
          <a:lstStyle/>
          <a:p>
            <a:r>
              <a:rPr lang="en-US" sz="2400" dirty="0"/>
              <a:t>preparatory exercises</a:t>
            </a:r>
          </a:p>
          <a:p>
            <a:r>
              <a:rPr lang="en-US" sz="2400" dirty="0"/>
              <a:t>descriptors as guidelines for developing tasks</a:t>
            </a:r>
          </a:p>
          <a:p>
            <a:r>
              <a:rPr lang="en-US" sz="2400" dirty="0"/>
              <a:t>descriptors as guidelines for students’ performance</a:t>
            </a:r>
          </a:p>
          <a:p>
            <a:r>
              <a:rPr lang="en-US" sz="2400" dirty="0"/>
              <a:t>descriptors as guidelines for developing assessment criteria</a:t>
            </a:r>
          </a:p>
        </p:txBody>
      </p:sp>
    </p:spTree>
    <p:extLst>
      <p:ext uri="{BB962C8B-B14F-4D97-AF65-F5344CB8AC3E}">
        <p14:creationId xmlns:p14="http://schemas.microsoft.com/office/powerpoint/2010/main" val="11046709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BA9064-B6C3-4F95-80C9-5B93318B7E3A}"/>
              </a:ext>
            </a:extLst>
          </p:cNvPr>
          <p:cNvSpPr>
            <a:spLocks noGrp="1"/>
          </p:cNvSpPr>
          <p:nvPr>
            <p:ph type="title"/>
          </p:nvPr>
        </p:nvSpPr>
        <p:spPr/>
        <p:txBody>
          <a:bodyPr/>
          <a:lstStyle/>
          <a:p>
            <a:r>
              <a:rPr lang="en-GB" dirty="0">
                <a:solidFill>
                  <a:srgbClr val="3684C4"/>
                </a:solidFill>
              </a:rPr>
              <a:t>References</a:t>
            </a:r>
          </a:p>
        </p:txBody>
      </p:sp>
      <p:sp>
        <p:nvSpPr>
          <p:cNvPr id="3" name="Symbol zastępczy zawartości 2">
            <a:extLst>
              <a:ext uri="{FF2B5EF4-FFF2-40B4-BE49-F238E27FC236}">
                <a16:creationId xmlns:a16="http://schemas.microsoft.com/office/drawing/2014/main" id="{776CB331-63F5-428E-B8EB-2C371D3F7FD9}"/>
              </a:ext>
            </a:extLst>
          </p:cNvPr>
          <p:cNvSpPr>
            <a:spLocks noGrp="1"/>
          </p:cNvSpPr>
          <p:nvPr>
            <p:ph idx="1"/>
          </p:nvPr>
        </p:nvSpPr>
        <p:spPr/>
        <p:txBody>
          <a:bodyPr>
            <a:normAutofit/>
          </a:bodyPr>
          <a:lstStyle/>
          <a:p>
            <a:pPr marL="0" marR="0" lvl="0" indent="0" algn="l" defTabSz="914400" rtl="0" eaLnBrk="1" fontAlgn="auto" latinLnBrk="0" hangingPunct="1">
              <a:lnSpc>
                <a:spcPct val="107000"/>
              </a:lnSpc>
              <a:spcBef>
                <a:spcPts val="375"/>
              </a:spcBef>
              <a:spcAft>
                <a:spcPts val="375"/>
              </a:spcAft>
              <a:buClrTx/>
              <a:buSzTx/>
              <a:buFontTx/>
              <a:buNone/>
              <a:tabLst/>
              <a:defRPr/>
            </a:pPr>
            <a:r>
              <a:rPr kumimoji="0" lang="en-GB" sz="18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Council of Europe</a:t>
            </a:r>
            <a:r>
              <a:rPr lang="de-DE" sz="1800" dirty="0">
                <a:solidFill>
                  <a:prstClr val="black"/>
                </a:solidFill>
                <a:ea typeface="Times New Roman" panose="02020603050405020304" pitchFamily="18" charset="0"/>
                <a:cs typeface="Times New Roman" panose="02020603050405020304" pitchFamily="18" charset="0"/>
              </a:rPr>
              <a:t> (</a:t>
            </a:r>
            <a:r>
              <a:rPr kumimoji="0" lang="en-GB" sz="18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20</a:t>
            </a:r>
            <a:r>
              <a:rPr kumimoji="0" lang="pl-PL" sz="18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20</a:t>
            </a:r>
            <a:r>
              <a:rPr kumimoji="0" lang="de-DE" sz="18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a:t>
            </a:r>
            <a:r>
              <a:rPr kumimoji="0" lang="pl-PL" sz="18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a:t>
            </a:r>
            <a:r>
              <a:rPr kumimoji="0" lang="en-GB" sz="18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 </a:t>
            </a:r>
            <a:r>
              <a:rPr kumimoji="0" lang="en-GB" sz="1800" b="0" i="1"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Common European Framework of Reference for Languages: Learning, Teaching, Assessment. Companion volume.</a:t>
            </a:r>
            <a:r>
              <a:rPr kumimoji="0" lang="en-GB" sz="18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 Strasbourg: Council of Europe Publishing. </a:t>
            </a:r>
            <a:r>
              <a:rPr kumimoji="0" lang="pl-PL" sz="1800" i="0"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hlinkClick r:id="rId3"/>
              </a:rPr>
              <a:t>https://rm.coe.int/common-european-framework-of-reference-for-languages-learning-teaching/16809ea0d4</a:t>
            </a:r>
            <a:endParaRPr kumimoji="0" lang="pl-PL" sz="1800" i="0"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endParaRPr>
          </a:p>
          <a:p>
            <a:pPr marL="0" indent="0">
              <a:buNone/>
            </a:pPr>
            <a:r>
              <a:rPr lang="en-GB" sz="1800" dirty="0">
                <a:solidFill>
                  <a:srgbClr val="000000"/>
                </a:solidFill>
                <a:effectLst/>
                <a:ea typeface="Open Sans" panose="020B0606030504020204" pitchFamily="34" charset="0"/>
                <a:cs typeface="Open Sans" panose="020B0606030504020204" pitchFamily="34" charset="0"/>
              </a:rPr>
              <a:t>Dubis, Anna and Justyna </a:t>
            </a:r>
            <a:r>
              <a:rPr lang="en-GB" sz="1800" dirty="0" err="1">
                <a:solidFill>
                  <a:srgbClr val="000000"/>
                </a:solidFill>
                <a:effectLst/>
                <a:ea typeface="Open Sans" panose="020B0606030504020204" pitchFamily="34" charset="0"/>
                <a:cs typeface="Open Sans" panose="020B0606030504020204" pitchFamily="34" charset="0"/>
              </a:rPr>
              <a:t>Firganek</a:t>
            </a:r>
            <a:r>
              <a:rPr lang="en-GB" sz="1800" dirty="0">
                <a:solidFill>
                  <a:srgbClr val="000000"/>
                </a:solidFill>
                <a:ea typeface="Open Sans" panose="020B0606030504020204" pitchFamily="34" charset="0"/>
                <a:cs typeface="Open Sans" panose="020B0606030504020204" pitchFamily="34" charset="0"/>
              </a:rPr>
              <a:t> (</a:t>
            </a:r>
            <a:r>
              <a:rPr lang="en-GB" sz="1800" dirty="0">
                <a:solidFill>
                  <a:srgbClr val="000000"/>
                </a:solidFill>
                <a:effectLst/>
                <a:ea typeface="Open Sans" panose="020B0606030504020204" pitchFamily="34" charset="0"/>
                <a:cs typeface="Open Sans" panose="020B0606030504020204" pitchFamily="34" charset="0"/>
              </a:rPr>
              <a:t>2006). </a:t>
            </a:r>
            <a:r>
              <a:rPr lang="en-GB" sz="1800" i="1" dirty="0">
                <a:solidFill>
                  <a:srgbClr val="000000"/>
                </a:solidFill>
                <a:effectLst/>
                <a:ea typeface="Open Sans" panose="020B0606030504020204" pitchFamily="34" charset="0"/>
                <a:cs typeface="Open Sans" panose="020B0606030504020204" pitchFamily="34" charset="0"/>
              </a:rPr>
              <a:t>English through electrical and energy engineering</a:t>
            </a:r>
            <a:r>
              <a:rPr lang="en-GB" sz="1800" dirty="0">
                <a:solidFill>
                  <a:srgbClr val="000000"/>
                </a:solidFill>
                <a:effectLst/>
                <a:ea typeface="Open Sans" panose="020B0606030504020204" pitchFamily="34" charset="0"/>
                <a:cs typeface="Open Sans" panose="020B0606030504020204" pitchFamily="34" charset="0"/>
              </a:rPr>
              <a:t>. Kraków: Publishing House of Cracow University of Technology, p. 54. </a:t>
            </a:r>
            <a:endParaRPr lang="en-GB" sz="1800" dirty="0"/>
          </a:p>
        </p:txBody>
      </p:sp>
    </p:spTree>
    <p:extLst>
      <p:ext uri="{BB962C8B-B14F-4D97-AF65-F5344CB8AC3E}">
        <p14:creationId xmlns:p14="http://schemas.microsoft.com/office/powerpoint/2010/main" val="3788687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solidFill>
                  <a:srgbClr val="3684C4"/>
                </a:solidFill>
              </a:rPr>
              <a:t>The action-oriented approach</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r>
              <a:rPr lang="en-US" sz="2400" dirty="0"/>
              <a:t>real-life tasks </a:t>
            </a:r>
            <a:endParaRPr lang="pl-PL" sz="2400" dirty="0"/>
          </a:p>
          <a:p>
            <a:r>
              <a:rPr lang="en-US" sz="2400" dirty="0"/>
              <a:t>purposefully selected notions and functions</a:t>
            </a:r>
            <a:endParaRPr lang="pl-PL" sz="2400" dirty="0"/>
          </a:p>
          <a:p>
            <a:r>
              <a:rPr lang="en-US" sz="2400" dirty="0"/>
              <a:t>“proficiency” perspective guided by “can do” descriptors </a:t>
            </a:r>
            <a:endParaRPr lang="pl-PL" sz="2400" dirty="0"/>
          </a:p>
          <a:p>
            <a:r>
              <a:rPr lang="en-US" sz="2400" dirty="0"/>
              <a:t>“can do” descriptors that communicate aims to learners</a:t>
            </a:r>
            <a:endParaRPr lang="pl-PL" sz="2400" dirty="0"/>
          </a:p>
          <a:p>
            <a:r>
              <a:rPr lang="en-US" sz="2400" dirty="0"/>
              <a:t>planning of curricula, courses and examinations by working backwards </a:t>
            </a:r>
            <a:endParaRPr lang="pl-PL" sz="2400" dirty="0"/>
          </a:p>
          <a:p>
            <a:pPr marL="0" indent="0">
              <a:buNone/>
            </a:pPr>
            <a:r>
              <a:rPr lang="pl-PL" sz="2400" dirty="0"/>
              <a:t>(</a:t>
            </a:r>
            <a:r>
              <a:rPr lang="en-GB" sz="2400" dirty="0"/>
              <a:t>Council of Europe 2020: 28)</a:t>
            </a:r>
            <a:r>
              <a:rPr lang="en-US" sz="2400" dirty="0"/>
              <a:t>.</a:t>
            </a:r>
            <a:r>
              <a:rPr lang="en-GB" sz="2400" dirty="0"/>
              <a:t> </a:t>
            </a:r>
            <a:endParaRPr lang="pl-PL" sz="2400" dirty="0"/>
          </a:p>
        </p:txBody>
      </p:sp>
    </p:spTree>
    <p:extLst>
      <p:ext uri="{BB962C8B-B14F-4D97-AF65-F5344CB8AC3E}">
        <p14:creationId xmlns:p14="http://schemas.microsoft.com/office/powerpoint/2010/main" val="212739733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a:xfrm>
            <a:off x="490654" y="365125"/>
            <a:ext cx="9949486" cy="1325563"/>
          </a:xfrm>
        </p:spPr>
        <p:txBody>
          <a:bodyPr/>
          <a:lstStyle/>
          <a:p>
            <a:r>
              <a:rPr lang="en-US" dirty="0">
                <a:solidFill>
                  <a:srgbClr val="3684C4"/>
                </a:solidFill>
              </a:rPr>
              <a:t>Implementing the action-oriented approach – language assessment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r>
              <a:rPr lang="en-US" sz="2400" dirty="0"/>
              <a:t>enabling learners to act in real-life situations </a:t>
            </a:r>
          </a:p>
          <a:p>
            <a:r>
              <a:rPr lang="en-US" sz="2400" dirty="0"/>
              <a:t>expressing themselves and accomplishing tasks of different natures</a:t>
            </a:r>
          </a:p>
          <a:p>
            <a:r>
              <a:rPr lang="en-US" sz="2400" dirty="0"/>
              <a:t>criterion for assessment </a:t>
            </a:r>
            <a:r>
              <a:rPr lang="pl-PL" sz="2400" dirty="0"/>
              <a:t>–</a:t>
            </a:r>
            <a:r>
              <a:rPr lang="en-US" sz="2400" dirty="0"/>
              <a:t> </a:t>
            </a:r>
            <a:r>
              <a:rPr lang="en-GB" sz="2400" dirty="0">
                <a:effectLst/>
                <a:latin typeface="Calibri" panose="020F0502020204030204" pitchFamily="34" charset="0"/>
                <a:ea typeface="Calibri" panose="020F0502020204030204" pitchFamily="34" charset="0"/>
              </a:rPr>
              <a:t>“</a:t>
            </a:r>
            <a:r>
              <a:rPr lang="en-US" sz="2400" dirty="0"/>
              <a:t>communicative ability in real life, in relation to a continuum of ability (Levels A1-C2)” </a:t>
            </a:r>
            <a:endParaRPr lang="pl-PL" sz="2400" dirty="0"/>
          </a:p>
          <a:p>
            <a:pPr marL="0" indent="0">
              <a:buNone/>
            </a:pPr>
            <a:r>
              <a:rPr lang="en-US" sz="2400" dirty="0"/>
              <a:t>(Council of Europe 2020: 29). </a:t>
            </a:r>
          </a:p>
        </p:txBody>
      </p:sp>
    </p:spTree>
    <p:extLst>
      <p:ext uri="{BB962C8B-B14F-4D97-AF65-F5344CB8AC3E}">
        <p14:creationId xmlns:p14="http://schemas.microsoft.com/office/powerpoint/2010/main" val="2256906480"/>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a:xfrm>
            <a:off x="490654" y="365125"/>
            <a:ext cx="9150496" cy="1325563"/>
          </a:xfrm>
        </p:spPr>
        <p:txBody>
          <a:bodyPr>
            <a:normAutofit fontScale="90000"/>
          </a:bodyPr>
          <a:lstStyle/>
          <a:p>
            <a:r>
              <a:rPr lang="en-GB" dirty="0">
                <a:solidFill>
                  <a:srgbClr val="3684C4"/>
                </a:solidFill>
              </a:rPr>
              <a:t>Implementing the action-oriented approach – the product of language communication</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r>
              <a:rPr lang="en-US" sz="2400" dirty="0"/>
              <a:t>purposeful, collaborative tasks in the classroom</a:t>
            </a:r>
          </a:p>
          <a:p>
            <a:r>
              <a:rPr lang="en-US" sz="2400" dirty="0"/>
              <a:t>product or outcome – planning an outing, making a poster, creating a blog, designing a festival, etc.</a:t>
            </a:r>
          </a:p>
          <a:p>
            <a:r>
              <a:rPr lang="en-US" sz="2400" dirty="0"/>
              <a:t>descriptors – to help </a:t>
            </a:r>
            <a:r>
              <a:rPr lang="en-US" sz="2400" b="1" dirty="0"/>
              <a:t>design</a:t>
            </a:r>
            <a:r>
              <a:rPr lang="en-US" sz="2400" dirty="0"/>
              <a:t> tasks and </a:t>
            </a:r>
            <a:r>
              <a:rPr lang="en-US" sz="2400" b="1" dirty="0"/>
              <a:t>observe</a:t>
            </a:r>
            <a:r>
              <a:rPr lang="en-US" sz="2400" dirty="0"/>
              <a:t>, and </a:t>
            </a:r>
            <a:r>
              <a:rPr lang="en-US" sz="2400" b="1" dirty="0"/>
              <a:t>(self-)assess </a:t>
            </a:r>
            <a:r>
              <a:rPr lang="en-US" sz="2400" dirty="0"/>
              <a:t>the language used during the task</a:t>
            </a:r>
          </a:p>
          <a:p>
            <a:pPr marL="0" indent="0">
              <a:buNone/>
            </a:pPr>
            <a:r>
              <a:rPr lang="en-US" sz="2400" dirty="0"/>
              <a:t>(Council of Europe 2020: 30).</a:t>
            </a:r>
          </a:p>
          <a:p>
            <a:pPr marL="0" indent="0">
              <a:buNone/>
            </a:pPr>
            <a:r>
              <a:rPr lang="en-US" sz="2400" dirty="0"/>
              <a:t> </a:t>
            </a:r>
          </a:p>
        </p:txBody>
      </p:sp>
    </p:spTree>
    <p:extLst>
      <p:ext uri="{BB962C8B-B14F-4D97-AF65-F5344CB8AC3E}">
        <p14:creationId xmlns:p14="http://schemas.microsoft.com/office/powerpoint/2010/main" val="417926229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414A61-E8BC-4619-A7DA-9CFC76F6B04E}"/>
              </a:ext>
            </a:extLst>
          </p:cNvPr>
          <p:cNvSpPr>
            <a:spLocks noGrp="1"/>
          </p:cNvSpPr>
          <p:nvPr>
            <p:ph type="ctrTitle"/>
          </p:nvPr>
        </p:nvSpPr>
        <p:spPr>
          <a:xfrm>
            <a:off x="835152" y="1226127"/>
            <a:ext cx="5181503" cy="4405746"/>
          </a:xfrm>
        </p:spPr>
        <p:txBody>
          <a:bodyPr vert="horz" lIns="91440" tIns="45720" rIns="91440" bIns="45720" rtlCol="0" anchor="ctr">
            <a:noAutofit/>
          </a:bodyPr>
          <a:lstStyle/>
          <a:p>
            <a:pPr marR="0" lvl="0" algn="l" fontAlgn="auto">
              <a:spcAft>
                <a:spcPts val="0"/>
              </a:spcAft>
              <a:buClrTx/>
              <a:buSzTx/>
              <a:tabLst/>
              <a:defRPr/>
            </a:pPr>
            <a:r>
              <a:rPr lang="en-US" sz="2000" b="1" kern="1200" dirty="0">
                <a:solidFill>
                  <a:srgbClr val="3684C4"/>
                </a:solidFill>
                <a:latin typeface="+mj-lt"/>
                <a:ea typeface="+mj-ea"/>
                <a:cs typeface="+mj-cs"/>
              </a:rPr>
              <a:t>An example of a collaborative task - </a:t>
            </a:r>
            <a:br>
              <a:rPr lang="en-US" sz="2000" b="1" kern="1200" dirty="0">
                <a:solidFill>
                  <a:schemeClr val="tx1"/>
                </a:solidFill>
                <a:latin typeface="+mj-lt"/>
                <a:ea typeface="+mj-ea"/>
                <a:cs typeface="+mj-cs"/>
              </a:rPr>
            </a:br>
            <a:r>
              <a:rPr lang="en-US" sz="2000" b="1" dirty="0">
                <a:solidFill>
                  <a:srgbClr val="3684C4"/>
                </a:solidFill>
              </a:rPr>
              <a:t>n</a:t>
            </a:r>
            <a:r>
              <a:rPr lang="en-US" sz="2000" b="1" kern="1200" dirty="0">
                <a:solidFill>
                  <a:srgbClr val="3684C4"/>
                </a:solidFill>
                <a:latin typeface="+mj-lt"/>
                <a:ea typeface="+mj-ea"/>
                <a:cs typeface="+mj-cs"/>
              </a:rPr>
              <a:t>eeds analysis and planning </a:t>
            </a:r>
            <a:r>
              <a:rPr lang="pl-PL" sz="2000" b="1" kern="1200" dirty="0">
                <a:solidFill>
                  <a:srgbClr val="3684C4"/>
                </a:solidFill>
                <a:latin typeface="+mj-lt"/>
                <a:ea typeface="+mj-ea"/>
                <a:cs typeface="+mj-cs"/>
              </a:rPr>
              <a:t>of </a:t>
            </a:r>
            <a:r>
              <a:rPr lang="en-US" sz="2000" b="1" kern="1200" dirty="0">
                <a:solidFill>
                  <a:srgbClr val="3684C4"/>
                </a:solidFill>
                <a:latin typeface="+mj-lt"/>
                <a:ea typeface="+mj-ea"/>
                <a:cs typeface="+mj-cs"/>
              </a:rPr>
              <a:t>the activity </a:t>
            </a:r>
            <a:br>
              <a:rPr lang="en-US" sz="2000" b="1" kern="1200" dirty="0">
                <a:solidFill>
                  <a:schemeClr val="tx1"/>
                </a:solidFill>
                <a:latin typeface="+mj-lt"/>
                <a:ea typeface="+mj-ea"/>
                <a:cs typeface="+mj-cs"/>
              </a:rPr>
            </a:br>
            <a:br>
              <a:rPr lang="en-US" sz="2000" b="1" kern="1200" dirty="0">
                <a:solidFill>
                  <a:schemeClr val="tx1"/>
                </a:solidFill>
                <a:latin typeface="+mj-lt"/>
                <a:ea typeface="+mj-ea"/>
                <a:cs typeface="+mj-cs"/>
              </a:rPr>
            </a:br>
            <a:r>
              <a:rPr lang="en-US" sz="2000" kern="1200" dirty="0">
                <a:solidFill>
                  <a:schemeClr val="tx1"/>
                </a:solidFill>
                <a:latin typeface="+mj-lt"/>
                <a:ea typeface="+mj-ea"/>
                <a:cs typeface="+mj-cs"/>
              </a:rPr>
              <a:t>1</a:t>
            </a:r>
            <a:r>
              <a:rPr lang="en-US" sz="2000" b="1" kern="1200" dirty="0">
                <a:solidFill>
                  <a:schemeClr val="tx1"/>
                </a:solidFill>
                <a:latin typeface="+mj-lt"/>
                <a:ea typeface="+mj-ea"/>
                <a:cs typeface="+mj-cs"/>
              </a:rPr>
              <a:t>. </a:t>
            </a:r>
            <a:r>
              <a:rPr lang="en-US" sz="2000" kern="1200" dirty="0">
                <a:solidFill>
                  <a:schemeClr val="tx1"/>
                </a:solidFill>
                <a:latin typeface="+mj-lt"/>
                <a:ea typeface="+mj-ea"/>
                <a:cs typeface="+mj-cs"/>
              </a:rPr>
              <a:t>What is the likely situation in the future in which our students may use the English language?</a:t>
            </a:r>
            <a:br>
              <a:rPr lang="en-US" sz="2000" kern="1200" dirty="0">
                <a:solidFill>
                  <a:schemeClr val="tx1"/>
                </a:solidFill>
                <a:latin typeface="+mj-lt"/>
                <a:ea typeface="+mj-ea"/>
                <a:cs typeface="+mj-cs"/>
              </a:rPr>
            </a:br>
            <a:r>
              <a:rPr lang="en-US" sz="2000" kern="1200" dirty="0">
                <a:solidFill>
                  <a:schemeClr val="tx1"/>
                </a:solidFill>
                <a:latin typeface="+mj-lt"/>
                <a:ea typeface="+mj-ea"/>
                <a:cs typeface="+mj-cs"/>
              </a:rPr>
              <a:t>2. What are the notional/ functional requirements of this situation?</a:t>
            </a:r>
            <a:br>
              <a:rPr lang="en-US" sz="2000" kern="1200" dirty="0">
                <a:solidFill>
                  <a:schemeClr val="tx1"/>
                </a:solidFill>
                <a:latin typeface="+mj-lt"/>
                <a:ea typeface="+mj-ea"/>
                <a:cs typeface="+mj-cs"/>
              </a:rPr>
            </a:br>
            <a:r>
              <a:rPr lang="en-US" sz="2000" kern="1200" dirty="0">
                <a:solidFill>
                  <a:schemeClr val="tx1"/>
                </a:solidFill>
                <a:latin typeface="+mj-lt"/>
                <a:ea typeface="+mj-ea"/>
                <a:cs typeface="+mj-cs"/>
              </a:rPr>
              <a:t>3. What language structures will be required for the purposes of successful communication in this situation?</a:t>
            </a:r>
            <a:br>
              <a:rPr lang="en-US" sz="2000" kern="1200" dirty="0">
                <a:solidFill>
                  <a:schemeClr val="tx1"/>
                </a:solidFill>
                <a:latin typeface="+mj-lt"/>
                <a:ea typeface="+mj-ea"/>
                <a:cs typeface="+mj-cs"/>
              </a:rPr>
            </a:br>
            <a:br>
              <a:rPr lang="en-US" sz="2000" kern="1200" dirty="0">
                <a:solidFill>
                  <a:schemeClr val="tx1"/>
                </a:solidFill>
                <a:latin typeface="+mj-lt"/>
                <a:ea typeface="+mj-ea"/>
                <a:cs typeface="+mj-cs"/>
              </a:rPr>
            </a:br>
            <a:r>
              <a:rPr lang="en-US" sz="2000" dirty="0"/>
              <a:t>Useful</a:t>
            </a:r>
            <a:r>
              <a:rPr kumimoji="0" lang="en-US" sz="2000" b="0" i="0" u="none" strike="noStrike" kern="1200" cap="none" spc="0" normalizeH="0" baseline="0" noProof="0" dirty="0">
                <a:ln>
                  <a:noFill/>
                </a:ln>
                <a:solidFill>
                  <a:schemeClr val="tx1"/>
                </a:solidFill>
                <a:effectLst/>
                <a:uLnTx/>
                <a:uFillTx/>
                <a:latin typeface="+mj-lt"/>
                <a:ea typeface="+mj-ea"/>
                <a:cs typeface="+mj-cs"/>
              </a:rPr>
              <a:t> scales - </a:t>
            </a:r>
            <a:r>
              <a:rPr lang="en-US" sz="2000" dirty="0"/>
              <a:t>M</a:t>
            </a:r>
            <a:r>
              <a:rPr kumimoji="0" lang="en-US" sz="2000" b="0" i="0" u="none" strike="noStrike" kern="1200" cap="none" spc="0" normalizeH="0" baseline="0" noProof="0" dirty="0">
                <a:ln>
                  <a:noFill/>
                </a:ln>
                <a:solidFill>
                  <a:schemeClr val="tx1"/>
                </a:solidFill>
                <a:effectLst/>
                <a:uLnTx/>
                <a:uFillTx/>
                <a:latin typeface="+mj-lt"/>
                <a:ea typeface="+mj-ea"/>
                <a:cs typeface="+mj-cs"/>
              </a:rPr>
              <a:t>e</a:t>
            </a:r>
            <a:r>
              <a:rPr kumimoji="0" lang="pl-PL" sz="2000" b="0" i="0" u="none" strike="noStrike" kern="1200" cap="none" spc="0" normalizeH="0" baseline="0" noProof="0" dirty="0">
                <a:ln>
                  <a:noFill/>
                </a:ln>
                <a:solidFill>
                  <a:schemeClr val="tx1"/>
                </a:solidFill>
                <a:effectLst/>
                <a:uLnTx/>
                <a:uFillTx/>
                <a:latin typeface="+mj-lt"/>
                <a:ea typeface="+mj-ea"/>
                <a:cs typeface="+mj-cs"/>
              </a:rPr>
              <a:t>diating</a:t>
            </a:r>
            <a:r>
              <a:rPr kumimoji="0" lang="en-US" sz="2000" b="0" i="0" u="none" strike="noStrike" kern="1200" cap="none" spc="0" normalizeH="0" baseline="0" noProof="0" dirty="0">
                <a:ln>
                  <a:noFill/>
                </a:ln>
                <a:solidFill>
                  <a:schemeClr val="tx1"/>
                </a:solidFill>
                <a:effectLst/>
                <a:uLnTx/>
                <a:uFillTx/>
                <a:latin typeface="+mj-lt"/>
                <a:ea typeface="+mj-ea"/>
                <a:cs typeface="+mj-cs"/>
              </a:rPr>
              <a:t> concepts:</a:t>
            </a:r>
            <a:br>
              <a:rPr kumimoji="0" lang="en-US" sz="2000" b="0" i="0" u="none" strike="noStrike" kern="1200" cap="none" spc="0" normalizeH="0" baseline="0" noProof="0" dirty="0">
                <a:ln>
                  <a:noFill/>
                </a:ln>
                <a:solidFill>
                  <a:schemeClr val="tx1"/>
                </a:solidFill>
                <a:effectLst/>
                <a:uLnTx/>
                <a:uFillTx/>
                <a:latin typeface="+mj-lt"/>
                <a:ea typeface="+mj-ea"/>
                <a:cs typeface="+mj-cs"/>
              </a:rPr>
            </a:br>
            <a:r>
              <a:rPr kumimoji="0" lang="en-US" sz="2000" b="0" i="0" u="none" strike="noStrike" kern="1200" cap="none" spc="0" normalizeH="0" baseline="0" noProof="0" dirty="0">
                <a:ln>
                  <a:noFill/>
                </a:ln>
                <a:solidFill>
                  <a:schemeClr val="tx1"/>
                </a:solidFill>
                <a:effectLst/>
                <a:uLnTx/>
                <a:uFillTx/>
                <a:latin typeface="+mj-lt"/>
                <a:ea typeface="+mj-ea"/>
                <a:cs typeface="+mj-cs"/>
              </a:rPr>
              <a:t>• Collaborating in a group</a:t>
            </a:r>
            <a:br>
              <a:rPr kumimoji="0" lang="en-US" sz="2000" b="0" i="0" u="none" strike="noStrike" kern="1200" cap="none" spc="0" normalizeH="0" baseline="0" noProof="0" dirty="0">
                <a:ln>
                  <a:noFill/>
                </a:ln>
                <a:solidFill>
                  <a:schemeClr val="tx1"/>
                </a:solidFill>
                <a:effectLst/>
                <a:uLnTx/>
                <a:uFillTx/>
                <a:latin typeface="+mj-lt"/>
                <a:ea typeface="+mj-ea"/>
                <a:cs typeface="+mj-cs"/>
              </a:rPr>
            </a:br>
            <a:r>
              <a:rPr kumimoji="0" lang="en-US" sz="2000" b="0" i="0" u="none" strike="noStrike" kern="1200" cap="none" spc="0" normalizeH="0" baseline="0" noProof="0" dirty="0">
                <a:ln>
                  <a:noFill/>
                </a:ln>
                <a:solidFill>
                  <a:schemeClr val="tx1"/>
                </a:solidFill>
                <a:effectLst/>
                <a:uLnTx/>
                <a:uFillTx/>
                <a:latin typeface="+mj-lt"/>
                <a:ea typeface="+mj-ea"/>
                <a:cs typeface="+mj-cs"/>
              </a:rPr>
              <a:t>• Leading group work</a:t>
            </a:r>
            <a:endParaRPr lang="en-US" sz="2000" kern="1200" dirty="0">
              <a:solidFill>
                <a:schemeClr val="tx1"/>
              </a:solidFill>
              <a:latin typeface="+mj-lt"/>
              <a:ea typeface="+mj-ea"/>
              <a:cs typeface="+mj-cs"/>
            </a:endParaRPr>
          </a:p>
        </p:txBody>
      </p:sp>
      <p:sp>
        <p:nvSpPr>
          <p:cNvPr id="21" name="Rectangle 20">
            <a:extLst>
              <a:ext uri="{FF2B5EF4-FFF2-40B4-BE49-F238E27FC236}">
                <a16:creationId xmlns:a16="http://schemas.microsoft.com/office/drawing/2014/main" id="{DA176721-EB28-4282-BA88-F4C1024ACA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032938" y="-6032938"/>
            <a:ext cx="126124" cy="12192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Tabela 4">
            <a:extLst>
              <a:ext uri="{FF2B5EF4-FFF2-40B4-BE49-F238E27FC236}">
                <a16:creationId xmlns:a16="http://schemas.microsoft.com/office/drawing/2014/main" id="{E4862E07-C40B-4733-BC72-4CC3094A9E17}"/>
              </a:ext>
            </a:extLst>
          </p:cNvPr>
          <p:cNvGraphicFramePr>
            <a:graphicFrameLocks noGrp="1"/>
          </p:cNvGraphicFramePr>
          <p:nvPr>
            <p:extLst>
              <p:ext uri="{D42A27DB-BD31-4B8C-83A1-F6EECF244321}">
                <p14:modId xmlns:p14="http://schemas.microsoft.com/office/powerpoint/2010/main" val="2419882413"/>
              </p:ext>
            </p:extLst>
          </p:nvPr>
        </p:nvGraphicFramePr>
        <p:xfrm>
          <a:off x="6016655" y="1382839"/>
          <a:ext cx="4210421" cy="4464885"/>
        </p:xfrm>
        <a:graphic>
          <a:graphicData uri="http://schemas.openxmlformats.org/drawingml/2006/table">
            <a:tbl>
              <a:tblPr firstRow="1" firstCol="1" bandRow="1">
                <a:solidFill>
                  <a:srgbClr val="F7F7F7"/>
                </a:solidFill>
                <a:tableStyleId>{5C22544A-7EE6-4342-B048-85BDC9FD1C3A}</a:tableStyleId>
              </a:tblPr>
              <a:tblGrid>
                <a:gridCol w="4210421">
                  <a:extLst>
                    <a:ext uri="{9D8B030D-6E8A-4147-A177-3AD203B41FA5}">
                      <a16:colId xmlns:a16="http://schemas.microsoft.com/office/drawing/2014/main" val="1993693732"/>
                    </a:ext>
                  </a:extLst>
                </a:gridCol>
              </a:tblGrid>
              <a:tr h="1402850">
                <a:tc>
                  <a:txBody>
                    <a:bodyPr/>
                    <a:lstStyle/>
                    <a:p>
                      <a:pPr algn="l">
                        <a:spcBef>
                          <a:spcPts val="600"/>
                        </a:spcBef>
                        <a:spcAft>
                          <a:spcPts val="600"/>
                        </a:spcAft>
                        <a:tabLst>
                          <a:tab pos="905510" algn="l"/>
                        </a:tabLst>
                      </a:pPr>
                      <a:r>
                        <a:rPr lang="en-US" sz="1600" b="1" cap="all" spc="60" noProof="0" dirty="0">
                          <a:solidFill>
                            <a:schemeClr val="bg1"/>
                          </a:solidFill>
                          <a:effectLst/>
                          <a:latin typeface="+mn-lt"/>
                        </a:rPr>
                        <a:t>Title:  Designing a power transmission and distribution system</a:t>
                      </a:r>
                    </a:p>
                    <a:p>
                      <a:pPr marL="0" marR="0" lvl="0" indent="0" algn="l" defTabSz="914400" rtl="0" eaLnBrk="1" fontAlgn="auto" latinLnBrk="0" hangingPunct="1">
                        <a:lnSpc>
                          <a:spcPct val="100000"/>
                        </a:lnSpc>
                        <a:spcBef>
                          <a:spcPts val="600"/>
                        </a:spcBef>
                        <a:spcAft>
                          <a:spcPts val="600"/>
                        </a:spcAft>
                        <a:buClrTx/>
                        <a:buSzTx/>
                        <a:buFontTx/>
                        <a:buNone/>
                        <a:tabLst>
                          <a:tab pos="905510" algn="l"/>
                        </a:tabLst>
                        <a:defRPr/>
                      </a:pPr>
                      <a:r>
                        <a:rPr lang="en-US" sz="1100" dirty="0" err="1">
                          <a:solidFill>
                            <a:schemeClr val="bg1"/>
                          </a:solidFill>
                          <a:effectLst/>
                          <a:latin typeface="+mn-lt"/>
                          <a:ea typeface="Open Sans" panose="020B0606030504020204" pitchFamily="34" charset="0"/>
                          <a:cs typeface="Open Sans" panose="020B0606030504020204" pitchFamily="34" charset="0"/>
                        </a:rPr>
                        <a:t>Dubis</a:t>
                      </a:r>
                      <a:r>
                        <a:rPr lang="en-US" sz="1100" dirty="0">
                          <a:solidFill>
                            <a:schemeClr val="bg1"/>
                          </a:solidFill>
                          <a:effectLst/>
                          <a:latin typeface="+mn-lt"/>
                          <a:ea typeface="Open Sans" panose="020B0606030504020204" pitchFamily="34" charset="0"/>
                          <a:cs typeface="Open Sans" panose="020B0606030504020204" pitchFamily="34" charset="0"/>
                        </a:rPr>
                        <a:t>, Anna and Justyna </a:t>
                      </a:r>
                      <a:r>
                        <a:rPr lang="en-US" sz="1100" dirty="0" err="1">
                          <a:solidFill>
                            <a:schemeClr val="bg1"/>
                          </a:solidFill>
                          <a:effectLst/>
                          <a:latin typeface="+mn-lt"/>
                          <a:ea typeface="Open Sans" panose="020B0606030504020204" pitchFamily="34" charset="0"/>
                          <a:cs typeface="Open Sans" panose="020B0606030504020204" pitchFamily="34" charset="0"/>
                        </a:rPr>
                        <a:t>Firganek</a:t>
                      </a:r>
                      <a:r>
                        <a:rPr lang="en-US" sz="1100" dirty="0">
                          <a:solidFill>
                            <a:schemeClr val="bg1"/>
                          </a:solidFill>
                          <a:effectLst/>
                          <a:latin typeface="+mn-lt"/>
                          <a:ea typeface="Open Sans" panose="020B0606030504020204" pitchFamily="34" charset="0"/>
                          <a:cs typeface="Open Sans" panose="020B0606030504020204" pitchFamily="34" charset="0"/>
                        </a:rPr>
                        <a:t> (2006). </a:t>
                      </a:r>
                      <a:endParaRPr lang="en-US" sz="1100" dirty="0">
                        <a:solidFill>
                          <a:schemeClr val="bg1"/>
                        </a:solidFill>
                        <a:latin typeface="+mn-lt"/>
                      </a:endParaRPr>
                    </a:p>
                  </a:txBody>
                  <a:tcPr marL="194147" marR="194147" marT="194147" marB="194147">
                    <a:lnL w="12700" cmpd="sng">
                      <a:noFill/>
                    </a:lnL>
                    <a:lnR w="12700" cmpd="sng">
                      <a:noFill/>
                    </a:lnR>
                    <a:lnT w="12700" cmpd="sng">
                      <a:noFill/>
                    </a:lnT>
                    <a:lnB w="38100" cmpd="sng">
                      <a:noFill/>
                    </a:lnB>
                    <a:solidFill>
                      <a:schemeClr val="accent1">
                        <a:lumMod val="75000"/>
                      </a:schemeClr>
                    </a:solidFill>
                  </a:tcPr>
                </a:tc>
                <a:extLst>
                  <a:ext uri="{0D108BD9-81ED-4DB2-BD59-A6C34878D82A}">
                    <a16:rowId xmlns:a16="http://schemas.microsoft.com/office/drawing/2014/main" val="1641319025"/>
                  </a:ext>
                </a:extLst>
              </a:tr>
              <a:tr h="2947287">
                <a:tc>
                  <a:txBody>
                    <a:bodyPr/>
                    <a:lstStyle/>
                    <a:p>
                      <a:pPr algn="l">
                        <a:spcBef>
                          <a:spcPts val="600"/>
                        </a:spcBef>
                        <a:spcAft>
                          <a:spcPts val="600"/>
                        </a:spcAft>
                      </a:pPr>
                      <a:r>
                        <a:rPr lang="en-US" sz="2000" b="0" cap="none" spc="0" noProof="0" dirty="0">
                          <a:solidFill>
                            <a:schemeClr val="bg1"/>
                          </a:solidFill>
                          <a:effectLst/>
                          <a:latin typeface="+mn-lt"/>
                        </a:rPr>
                        <a:t>Language: English	</a:t>
                      </a:r>
                    </a:p>
                    <a:p>
                      <a:pPr algn="l">
                        <a:spcBef>
                          <a:spcPts val="600"/>
                        </a:spcBef>
                        <a:spcAft>
                          <a:spcPts val="600"/>
                        </a:spcAft>
                        <a:tabLst>
                          <a:tab pos="905510" algn="l"/>
                        </a:tabLst>
                      </a:pPr>
                      <a:r>
                        <a:rPr lang="en-US" sz="2000" b="0" cap="none" spc="0" noProof="0" dirty="0">
                          <a:solidFill>
                            <a:schemeClr val="bg1"/>
                          </a:solidFill>
                          <a:effectLst/>
                          <a:latin typeface="+mn-lt"/>
                        </a:rPr>
                        <a:t>CEFR Level: B2 </a:t>
                      </a:r>
                    </a:p>
                    <a:p>
                      <a:pPr algn="l">
                        <a:spcBef>
                          <a:spcPts val="600"/>
                        </a:spcBef>
                        <a:spcAft>
                          <a:spcPts val="600"/>
                        </a:spcAft>
                        <a:tabLst>
                          <a:tab pos="905510" algn="l"/>
                        </a:tabLst>
                      </a:pPr>
                      <a:r>
                        <a:rPr lang="en-US" sz="2000" b="0" cap="none" spc="0" noProof="0" dirty="0">
                          <a:solidFill>
                            <a:schemeClr val="bg1"/>
                          </a:solidFill>
                          <a:effectLst/>
                          <a:latin typeface="+mn-lt"/>
                        </a:rPr>
                        <a:t>Target group: electrical engineering students at a technical university</a:t>
                      </a:r>
                    </a:p>
                    <a:p>
                      <a:pPr algn="l">
                        <a:spcBef>
                          <a:spcPts val="600"/>
                        </a:spcBef>
                        <a:spcAft>
                          <a:spcPts val="600"/>
                        </a:spcAft>
                        <a:tabLst>
                          <a:tab pos="905510" algn="l"/>
                        </a:tabLst>
                      </a:pPr>
                      <a:r>
                        <a:rPr lang="en-US" sz="2000" b="0" cap="none" spc="0" noProof="0" dirty="0">
                          <a:solidFill>
                            <a:schemeClr val="bg1"/>
                          </a:solidFill>
                          <a:effectLst/>
                          <a:latin typeface="+mn-lt"/>
                          <a:ea typeface="Open Sans" panose="020B0606030504020204" pitchFamily="34" charset="0"/>
                          <a:cs typeface="Open Sans" panose="020B0606030504020204" pitchFamily="34" charset="0"/>
                        </a:rPr>
                        <a:t>Goals of the activity: discussing in pairs the design of a new power transmission and distribution grid for a local community</a:t>
                      </a:r>
                    </a:p>
                  </a:txBody>
                  <a:tcPr marL="97074" marR="97074" marT="0" marB="129431">
                    <a:lnL w="12700" cmpd="sng">
                      <a:noFill/>
                      <a:prstDash val="solid"/>
                    </a:lnL>
                    <a:lnR w="12700" cmpd="sng">
                      <a:noFill/>
                      <a:prstDash val="solid"/>
                    </a:lnR>
                    <a:lnT w="38100" cmpd="sng">
                      <a:noFill/>
                    </a:lnT>
                    <a:lnB w="12700" cap="flat" cmpd="sng" algn="ctr">
                      <a:solidFill>
                        <a:schemeClr val="tx1">
                          <a:lumMod val="50000"/>
                          <a:lumOff val="50000"/>
                        </a:schemeClr>
                      </a:solidFill>
                      <a:prstDash val="solid"/>
                    </a:lnB>
                    <a:solidFill>
                      <a:schemeClr val="accent1">
                        <a:lumMod val="75000"/>
                      </a:schemeClr>
                    </a:solidFill>
                  </a:tcPr>
                </a:tc>
                <a:extLst>
                  <a:ext uri="{0D108BD9-81ED-4DB2-BD59-A6C34878D82A}">
                    <a16:rowId xmlns:a16="http://schemas.microsoft.com/office/drawing/2014/main" val="2805805093"/>
                  </a:ext>
                </a:extLst>
              </a:tr>
            </a:tbl>
          </a:graphicData>
        </a:graphic>
      </p:graphicFrame>
      <p:pic>
        <p:nvPicPr>
          <p:cNvPr id="3" name="Obraz 2">
            <a:extLst>
              <a:ext uri="{FF2B5EF4-FFF2-40B4-BE49-F238E27FC236}">
                <a16:creationId xmlns:a16="http://schemas.microsoft.com/office/drawing/2014/main" id="{86B204F7-97B3-4FF9-9437-9B621FB9ECAF}"/>
              </a:ext>
            </a:extLst>
          </p:cNvPr>
          <p:cNvPicPr>
            <a:picLocks noChangeAspect="1"/>
          </p:cNvPicPr>
          <p:nvPr/>
        </p:nvPicPr>
        <p:blipFill>
          <a:blip r:embed="rId3"/>
          <a:stretch>
            <a:fillRect/>
          </a:stretch>
        </p:blipFill>
        <p:spPr>
          <a:xfrm>
            <a:off x="4483988" y="4818497"/>
            <a:ext cx="914479" cy="914479"/>
          </a:xfrm>
          <a:prstGeom prst="rect">
            <a:avLst/>
          </a:prstGeom>
        </p:spPr>
      </p:pic>
    </p:spTree>
    <p:extLst>
      <p:ext uri="{BB962C8B-B14F-4D97-AF65-F5344CB8AC3E}">
        <p14:creationId xmlns:p14="http://schemas.microsoft.com/office/powerpoint/2010/main" val="1941360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odtytuł 2">
            <a:extLst>
              <a:ext uri="{FF2B5EF4-FFF2-40B4-BE49-F238E27FC236}">
                <a16:creationId xmlns:a16="http://schemas.microsoft.com/office/drawing/2014/main" id="{21882FDE-487A-43F2-8DA8-99996ED80A60}"/>
              </a:ext>
            </a:extLst>
          </p:cNvPr>
          <p:cNvSpPr txBox="1">
            <a:spLocks/>
          </p:cNvSpPr>
          <p:nvPr/>
        </p:nvSpPr>
        <p:spPr>
          <a:xfrm>
            <a:off x="947956" y="1864425"/>
            <a:ext cx="10645330" cy="312914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spcBef>
                <a:spcPts val="600"/>
              </a:spcBef>
            </a:pPr>
            <a:endParaRPr lang="en-GB" sz="2200" dirty="0"/>
          </a:p>
        </p:txBody>
      </p:sp>
      <p:pic>
        <p:nvPicPr>
          <p:cNvPr id="7" name="Grafika 6" descr="Group Brainstorm">
            <a:extLst>
              <a:ext uri="{FF2B5EF4-FFF2-40B4-BE49-F238E27FC236}">
                <a16:creationId xmlns:a16="http://schemas.microsoft.com/office/drawing/2014/main" id="{FCBDFF82-F9EA-426E-9A28-D50BEF77C6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8286" y="2902942"/>
            <a:ext cx="914400" cy="914400"/>
          </a:xfrm>
          <a:prstGeom prst="rect">
            <a:avLst/>
          </a:prstGeom>
        </p:spPr>
      </p:pic>
      <p:graphicFrame>
        <p:nvGraphicFramePr>
          <p:cNvPr id="3" name="Diagram 2">
            <a:extLst>
              <a:ext uri="{FF2B5EF4-FFF2-40B4-BE49-F238E27FC236}">
                <a16:creationId xmlns:a16="http://schemas.microsoft.com/office/drawing/2014/main" id="{39D78470-B5D8-4368-A108-52F4AF6AA804}"/>
              </a:ext>
            </a:extLst>
          </p:cNvPr>
          <p:cNvGraphicFramePr/>
          <p:nvPr>
            <p:extLst>
              <p:ext uri="{D42A27DB-BD31-4B8C-83A1-F6EECF244321}">
                <p14:modId xmlns:p14="http://schemas.microsoft.com/office/powerpoint/2010/main" val="3506993021"/>
              </p:ext>
            </p:extLst>
          </p:nvPr>
        </p:nvGraphicFramePr>
        <p:xfrm>
          <a:off x="947957" y="592283"/>
          <a:ext cx="7354557" cy="453901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76020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414A61-E8BC-4619-A7DA-9CFC76F6B04E}"/>
              </a:ext>
            </a:extLst>
          </p:cNvPr>
          <p:cNvSpPr>
            <a:spLocks noGrp="1"/>
          </p:cNvSpPr>
          <p:nvPr>
            <p:ph type="ctrTitle"/>
          </p:nvPr>
        </p:nvSpPr>
        <p:spPr>
          <a:xfrm>
            <a:off x="524741" y="620392"/>
            <a:ext cx="3808268" cy="5504688"/>
          </a:xfrm>
        </p:spPr>
        <p:txBody>
          <a:bodyPr vert="horz" lIns="91440" tIns="45720" rIns="91440" bIns="45720" rtlCol="0" anchor="ctr">
            <a:normAutofit/>
          </a:bodyPr>
          <a:lstStyle/>
          <a:p>
            <a:pPr algn="l"/>
            <a:r>
              <a:rPr lang="en-US" sz="5100" kern="1200">
                <a:solidFill>
                  <a:schemeClr val="accent5"/>
                </a:solidFill>
                <a:latin typeface="+mj-lt"/>
                <a:ea typeface="+mj-ea"/>
                <a:cs typeface="+mj-cs"/>
              </a:rPr>
              <a:t>Facilitating collaborative interaction with peers</a:t>
            </a:r>
          </a:p>
        </p:txBody>
      </p:sp>
      <p:sp>
        <p:nvSpPr>
          <p:cNvPr id="3" name="Podtytuł 2">
            <a:extLst>
              <a:ext uri="{FF2B5EF4-FFF2-40B4-BE49-F238E27FC236}">
                <a16:creationId xmlns:a16="http://schemas.microsoft.com/office/drawing/2014/main" id="{CC7ED4EE-1874-4B48-99ED-E4B9A1F4CA31}"/>
              </a:ext>
            </a:extLst>
          </p:cNvPr>
          <p:cNvSpPr>
            <a:spLocks noGrp="1"/>
          </p:cNvSpPr>
          <p:nvPr>
            <p:ph type="subTitle" idx="1"/>
          </p:nvPr>
        </p:nvSpPr>
        <p:spPr>
          <a:xfrm>
            <a:off x="638921" y="4013165"/>
            <a:ext cx="4204012" cy="2205732"/>
          </a:xfrm>
        </p:spPr>
        <p:txBody>
          <a:bodyPr anchor="t">
            <a:normAutofit/>
          </a:bodyPr>
          <a:lstStyle/>
          <a:p>
            <a:pPr algn="r"/>
            <a:endParaRPr lang="pl-PL" sz="1800">
              <a:solidFill>
                <a:srgbClr val="FFFFFF"/>
              </a:solidFill>
            </a:endParaRPr>
          </a:p>
          <a:p>
            <a:pPr algn="r"/>
            <a:endParaRPr lang="pl-PL" sz="1800">
              <a:solidFill>
                <a:srgbClr val="FFFFFF"/>
              </a:solidFill>
            </a:endParaRPr>
          </a:p>
          <a:p>
            <a:pPr algn="r"/>
            <a:endParaRPr lang="pl-PL" sz="1800">
              <a:solidFill>
                <a:srgbClr val="FFFFFF"/>
              </a:solidFill>
            </a:endParaRPr>
          </a:p>
          <a:p>
            <a:pPr algn="r"/>
            <a:endParaRPr lang="pl-PL" sz="1800">
              <a:solidFill>
                <a:srgbClr val="FFFFFF"/>
              </a:solidFill>
            </a:endParaRPr>
          </a:p>
          <a:p>
            <a:pPr algn="r"/>
            <a:endParaRPr lang="en-GB" sz="1800" dirty="0">
              <a:solidFill>
                <a:srgbClr val="FFFFFF"/>
              </a:solidFill>
            </a:endParaRPr>
          </a:p>
        </p:txBody>
      </p:sp>
      <p:graphicFrame>
        <p:nvGraphicFramePr>
          <p:cNvPr id="16" name="pole tekstowe 8">
            <a:extLst>
              <a:ext uri="{FF2B5EF4-FFF2-40B4-BE49-F238E27FC236}">
                <a16:creationId xmlns:a16="http://schemas.microsoft.com/office/drawing/2014/main" id="{75F980E3-F614-445B-A984-9F7252DE5091}"/>
              </a:ext>
            </a:extLst>
          </p:cNvPr>
          <p:cNvGraphicFramePr/>
          <p:nvPr>
            <p:extLst>
              <p:ext uri="{D42A27DB-BD31-4B8C-83A1-F6EECF244321}">
                <p14:modId xmlns:p14="http://schemas.microsoft.com/office/powerpoint/2010/main" val="1077148107"/>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8363008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414A61-E8BC-4619-A7DA-9CFC76F6B04E}"/>
              </a:ext>
            </a:extLst>
          </p:cNvPr>
          <p:cNvSpPr>
            <a:spLocks noGrp="1"/>
          </p:cNvSpPr>
          <p:nvPr>
            <p:ph type="ctrTitle"/>
          </p:nvPr>
        </p:nvSpPr>
        <p:spPr>
          <a:xfrm>
            <a:off x="524741" y="620392"/>
            <a:ext cx="3808268" cy="5504688"/>
          </a:xfrm>
        </p:spPr>
        <p:txBody>
          <a:bodyPr vert="horz" lIns="91440" tIns="45720" rIns="91440" bIns="45720" rtlCol="0" anchor="ctr">
            <a:normAutofit/>
          </a:bodyPr>
          <a:lstStyle/>
          <a:p>
            <a:pPr algn="l"/>
            <a:r>
              <a:rPr lang="en-US" sz="5100" kern="1200" dirty="0">
                <a:solidFill>
                  <a:schemeClr val="accent5"/>
                </a:solidFill>
                <a:latin typeface="+mj-lt"/>
                <a:ea typeface="+mj-ea"/>
                <a:cs typeface="+mj-cs"/>
              </a:rPr>
              <a:t>Collaborating to </a:t>
            </a:r>
            <a:r>
              <a:rPr lang="en-US" sz="5100" kern="1200" dirty="0">
                <a:solidFill>
                  <a:srgbClr val="3684C4"/>
                </a:solidFill>
                <a:latin typeface="+mj-lt"/>
                <a:ea typeface="+mj-ea"/>
                <a:cs typeface="+mj-cs"/>
              </a:rPr>
              <a:t>construct</a:t>
            </a:r>
            <a:r>
              <a:rPr lang="en-US" sz="5100" kern="1200" dirty="0">
                <a:solidFill>
                  <a:schemeClr val="accent5"/>
                </a:solidFill>
                <a:latin typeface="+mj-lt"/>
                <a:ea typeface="+mj-ea"/>
                <a:cs typeface="+mj-cs"/>
              </a:rPr>
              <a:t> meaning</a:t>
            </a:r>
          </a:p>
        </p:txBody>
      </p:sp>
      <p:sp>
        <p:nvSpPr>
          <p:cNvPr id="3" name="Podtytuł 2">
            <a:extLst>
              <a:ext uri="{FF2B5EF4-FFF2-40B4-BE49-F238E27FC236}">
                <a16:creationId xmlns:a16="http://schemas.microsoft.com/office/drawing/2014/main" id="{CC7ED4EE-1874-4B48-99ED-E4B9A1F4CA31}"/>
              </a:ext>
            </a:extLst>
          </p:cNvPr>
          <p:cNvSpPr>
            <a:spLocks noGrp="1"/>
          </p:cNvSpPr>
          <p:nvPr>
            <p:ph type="subTitle" idx="1"/>
          </p:nvPr>
        </p:nvSpPr>
        <p:spPr>
          <a:xfrm>
            <a:off x="638921" y="4013165"/>
            <a:ext cx="4204012" cy="2205732"/>
          </a:xfrm>
        </p:spPr>
        <p:txBody>
          <a:bodyPr anchor="t">
            <a:normAutofit/>
          </a:bodyPr>
          <a:lstStyle/>
          <a:p>
            <a:pPr algn="r"/>
            <a:endParaRPr lang="pl-PL" sz="1800" dirty="0">
              <a:solidFill>
                <a:srgbClr val="FFFFFF"/>
              </a:solidFill>
            </a:endParaRPr>
          </a:p>
          <a:p>
            <a:pPr algn="r"/>
            <a:endParaRPr lang="pl-PL" sz="1800" dirty="0">
              <a:solidFill>
                <a:srgbClr val="FFFFFF"/>
              </a:solidFill>
            </a:endParaRPr>
          </a:p>
          <a:p>
            <a:pPr algn="r"/>
            <a:endParaRPr lang="pl-PL" sz="1800" dirty="0">
              <a:solidFill>
                <a:srgbClr val="FFFFFF"/>
              </a:solidFill>
            </a:endParaRPr>
          </a:p>
          <a:p>
            <a:pPr algn="r"/>
            <a:endParaRPr lang="pl-PL" sz="1800" dirty="0">
              <a:solidFill>
                <a:srgbClr val="FFFFFF"/>
              </a:solidFill>
            </a:endParaRPr>
          </a:p>
          <a:p>
            <a:pPr algn="r"/>
            <a:endParaRPr lang="en-GB" sz="1800" dirty="0">
              <a:solidFill>
                <a:srgbClr val="FFFFFF"/>
              </a:solidFill>
            </a:endParaRPr>
          </a:p>
        </p:txBody>
      </p:sp>
      <p:graphicFrame>
        <p:nvGraphicFramePr>
          <p:cNvPr id="16" name="pole tekstowe 9">
            <a:extLst>
              <a:ext uri="{FF2B5EF4-FFF2-40B4-BE49-F238E27FC236}">
                <a16:creationId xmlns:a16="http://schemas.microsoft.com/office/drawing/2014/main" id="{9F594DA0-B38D-442D-B76C-320DEF661408}"/>
              </a:ext>
            </a:extLst>
          </p:cNvPr>
          <p:cNvGraphicFramePr/>
          <p:nvPr>
            <p:extLst>
              <p:ext uri="{D42A27DB-BD31-4B8C-83A1-F6EECF244321}">
                <p14:modId xmlns:p14="http://schemas.microsoft.com/office/powerpoint/2010/main" val="194437905"/>
              </p:ext>
            </p:extLst>
          </p:nvPr>
        </p:nvGraphicFramePr>
        <p:xfrm>
          <a:off x="4119945" y="1224163"/>
          <a:ext cx="6263640" cy="49947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402338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414A61-E8BC-4619-A7DA-9CFC76F6B04E}"/>
              </a:ext>
            </a:extLst>
          </p:cNvPr>
          <p:cNvSpPr>
            <a:spLocks noGrp="1"/>
          </p:cNvSpPr>
          <p:nvPr>
            <p:ph type="ctrTitle"/>
          </p:nvPr>
        </p:nvSpPr>
        <p:spPr>
          <a:xfrm>
            <a:off x="570690" y="1600200"/>
            <a:ext cx="3505200" cy="2387600"/>
          </a:xfrm>
        </p:spPr>
        <p:txBody>
          <a:bodyPr anchor="b">
            <a:normAutofit/>
          </a:bodyPr>
          <a:lstStyle/>
          <a:p>
            <a:pPr algn="l"/>
            <a:r>
              <a:rPr lang="en-GB" dirty="0">
                <a:solidFill>
                  <a:srgbClr val="4472C4"/>
                </a:solidFill>
              </a:rPr>
              <a:t>Managing interaction</a:t>
            </a:r>
          </a:p>
        </p:txBody>
      </p:sp>
      <p:sp>
        <p:nvSpPr>
          <p:cNvPr id="8" name="pole tekstowe 7">
            <a:extLst>
              <a:ext uri="{FF2B5EF4-FFF2-40B4-BE49-F238E27FC236}">
                <a16:creationId xmlns:a16="http://schemas.microsoft.com/office/drawing/2014/main" id="{39B467BE-A5E2-4B71-8088-03750D2255F6}"/>
              </a:ext>
            </a:extLst>
          </p:cNvPr>
          <p:cNvSpPr txBox="1"/>
          <p:nvPr/>
        </p:nvSpPr>
        <p:spPr>
          <a:xfrm>
            <a:off x="4138163" y="1079002"/>
            <a:ext cx="6096000" cy="4801314"/>
          </a:xfrm>
          <a:prstGeom prst="rect">
            <a:avLst/>
          </a:prstGeom>
          <a:noFill/>
        </p:spPr>
        <p:txBody>
          <a:bodyPr wrap="square">
            <a:spAutoFit/>
          </a:bodyPr>
          <a:lstStyle/>
          <a:p>
            <a:pPr marL="342900" indent="-342900">
              <a:buFont typeface="+mj-lt"/>
              <a:buAutoNum type="arabicPeriod"/>
            </a:pPr>
            <a:r>
              <a:rPr lang="en-GB" dirty="0"/>
              <a:t>Can organise and manage collaborative group work efficiently.</a:t>
            </a:r>
          </a:p>
          <a:p>
            <a:pPr marL="342900" indent="-342900">
              <a:buFont typeface="+mj-lt"/>
              <a:buAutoNum type="arabicPeriod"/>
            </a:pPr>
            <a:r>
              <a:rPr lang="en-GB" dirty="0"/>
              <a:t>Can monitor individual and group work non-intrusively, intervening to set a group back on task or to ensure even participation.</a:t>
            </a:r>
          </a:p>
          <a:p>
            <a:pPr marL="342900" indent="-342900">
              <a:buFont typeface="+mj-lt"/>
              <a:buAutoNum type="arabicPeriod"/>
            </a:pPr>
            <a:r>
              <a:rPr lang="en-GB" dirty="0"/>
              <a:t>Can intervene supportively in order to focus people’s attention on aspects of the task by asking targeted questions and inviting suggestions.</a:t>
            </a:r>
          </a:p>
          <a:p>
            <a:pPr marL="342900" indent="-342900">
              <a:buFont typeface="+mj-lt"/>
              <a:buAutoNum type="arabicPeriod"/>
            </a:pPr>
            <a:r>
              <a:rPr lang="en-GB" dirty="0"/>
              <a:t>Can explain the different roles of participants in the collaborative process, giving clear instructions for group work.</a:t>
            </a:r>
          </a:p>
          <a:p>
            <a:pPr marL="342900" indent="-342900">
              <a:buFont typeface="+mj-lt"/>
              <a:buAutoNum type="arabicPeriod"/>
            </a:pPr>
            <a:r>
              <a:rPr lang="en-GB" dirty="0"/>
              <a:t>Can explain ground rules of collaborative discussion in small groups that involves </a:t>
            </a:r>
            <a:r>
              <a:rPr lang="pl-PL" dirty="0"/>
              <a:t>problem-</a:t>
            </a:r>
            <a:r>
              <a:rPr lang="pl-PL" dirty="0" err="1"/>
              <a:t>solving</a:t>
            </a:r>
            <a:r>
              <a:rPr lang="en-GB" dirty="0"/>
              <a:t> or the evaluation of alternative proposals.</a:t>
            </a:r>
          </a:p>
          <a:p>
            <a:pPr marL="342900" indent="-342900">
              <a:buFont typeface="+mj-lt"/>
              <a:buAutoNum type="arabicPeriod"/>
            </a:pPr>
            <a:r>
              <a:rPr lang="en-GB" dirty="0"/>
              <a:t>Can intervene when necessary to set a group back on task with new instructions or to encourage more even participation.</a:t>
            </a:r>
          </a:p>
        </p:txBody>
      </p:sp>
      <p:pic>
        <p:nvPicPr>
          <p:cNvPr id="20" name="Grafika 19" descr="Group Brainstorm">
            <a:extLst>
              <a:ext uri="{FF2B5EF4-FFF2-40B4-BE49-F238E27FC236}">
                <a16:creationId xmlns:a16="http://schemas.microsoft.com/office/drawing/2014/main" id="{6BA8669A-0E52-4286-B7AC-2CC8C94285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4276" y="164602"/>
            <a:ext cx="914400" cy="914400"/>
          </a:xfrm>
          <a:prstGeom prst="rect">
            <a:avLst/>
          </a:prstGeom>
        </p:spPr>
      </p:pic>
    </p:spTree>
    <p:extLst>
      <p:ext uri="{BB962C8B-B14F-4D97-AF65-F5344CB8AC3E}">
        <p14:creationId xmlns:p14="http://schemas.microsoft.com/office/powerpoint/2010/main" val="611019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3831</Words>
  <Application>Microsoft Office PowerPoint</Application>
  <PresentationFormat>Widescreen</PresentationFormat>
  <Paragraphs>183</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Open Sans</vt:lpstr>
      <vt:lpstr>Times New Roman</vt:lpstr>
      <vt:lpstr>Office Theme</vt:lpstr>
      <vt:lpstr>Applying the CEFR Companion Volume scale of Mediating concepts</vt:lpstr>
      <vt:lpstr>The action-oriented approach</vt:lpstr>
      <vt:lpstr>Implementing the action-oriented approach – language assessment</vt:lpstr>
      <vt:lpstr>Implementing the action-oriented approach – the product of language communication</vt:lpstr>
      <vt:lpstr>An example of a collaborative task -  needs analysis and planning of the activity   1. What is the likely situation in the future in which our students may use the English language? 2. What are the notional/ functional requirements of this situation? 3. What language structures will be required for the purposes of successful communication in this situation?  Useful scales - Mediating concepts: • Collaborating in a group • Leading group work</vt:lpstr>
      <vt:lpstr>PowerPoint Presentation</vt:lpstr>
      <vt:lpstr>Facilitating collaborative interaction with peers</vt:lpstr>
      <vt:lpstr>Collaborating to construct meaning</vt:lpstr>
      <vt:lpstr>Managing interaction</vt:lpstr>
      <vt:lpstr>Encouraging conceptual talk</vt:lpstr>
      <vt:lpstr>Task stages</vt:lpstr>
      <vt:lpstr>Task stages</vt:lpstr>
      <vt:lpstr>Final comments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Marie-Therese Baehr</cp:lastModifiedBy>
  <cp:revision>270</cp:revision>
  <cp:lastPrinted>2022-01-01T15:57:52Z</cp:lastPrinted>
  <dcterms:created xsi:type="dcterms:W3CDTF">2020-01-08T10:10:35Z</dcterms:created>
  <dcterms:modified xsi:type="dcterms:W3CDTF">2024-06-27T13:35:22Z</dcterms:modified>
</cp:coreProperties>
</file>